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9" r:id="rId2"/>
    <p:sldId id="260" r:id="rId3"/>
  </p:sldIdLst>
  <p:sldSz cx="12801600" cy="9601200" type="A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BF9000"/>
    <a:srgbClr val="0066CC"/>
    <a:srgbClr val="663300"/>
    <a:srgbClr val="CC0000"/>
    <a:srgbClr val="CC00CC"/>
    <a:srgbClr val="CC00FF"/>
    <a:srgbClr val="385723"/>
    <a:srgbClr val="996633"/>
    <a:srgbClr val="99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576" autoAdjust="0"/>
    <p:restoredTop sz="94660"/>
  </p:normalViewPr>
  <p:slideViewPr>
    <p:cSldViewPr snapToGrid="0">
      <p:cViewPr>
        <p:scale>
          <a:sx n="100" d="100"/>
          <a:sy n="100" d="100"/>
        </p:scale>
        <p:origin x="1146" y="-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1571308"/>
            <a:ext cx="10881360" cy="3342640"/>
          </a:xfrm>
        </p:spPr>
        <p:txBody>
          <a:bodyPr anchor="b"/>
          <a:lstStyle>
            <a:lvl1pPr algn="ctr">
              <a:defRPr sz="8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00200" y="5042853"/>
            <a:ext cx="9601200" cy="2318067"/>
          </a:xfrm>
        </p:spPr>
        <p:txBody>
          <a:bodyPr/>
          <a:lstStyle>
            <a:lvl1pPr marL="0" indent="0" algn="ctr">
              <a:buNone/>
              <a:defRPr sz="3360"/>
            </a:lvl1pPr>
            <a:lvl2pPr marL="640080" indent="0" algn="ctr">
              <a:buNone/>
              <a:defRPr sz="2800"/>
            </a:lvl2pPr>
            <a:lvl3pPr marL="1280160" indent="0" algn="ctr">
              <a:buNone/>
              <a:defRPr sz="2520"/>
            </a:lvl3pPr>
            <a:lvl4pPr marL="1920240" indent="0" algn="ctr">
              <a:buNone/>
              <a:defRPr sz="2240"/>
            </a:lvl4pPr>
            <a:lvl5pPr marL="2560320" indent="0" algn="ctr">
              <a:buNone/>
              <a:defRPr sz="2240"/>
            </a:lvl5pPr>
            <a:lvl6pPr marL="3200400" indent="0" algn="ctr">
              <a:buNone/>
              <a:defRPr sz="2240"/>
            </a:lvl6pPr>
            <a:lvl7pPr marL="3840480" indent="0" algn="ctr">
              <a:buNone/>
              <a:defRPr sz="2240"/>
            </a:lvl7pPr>
            <a:lvl8pPr marL="4480560" indent="0" algn="ctr">
              <a:buNone/>
              <a:defRPr sz="2240"/>
            </a:lvl8pPr>
            <a:lvl9pPr marL="5120640" indent="0" algn="ctr">
              <a:buNone/>
              <a:defRPr sz="224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46090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38584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1146" y="511175"/>
            <a:ext cx="2760345" cy="813657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111" y="511175"/>
            <a:ext cx="8121015" cy="813657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176251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962813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8824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3443" y="2393635"/>
            <a:ext cx="11041380" cy="3993832"/>
          </a:xfrm>
        </p:spPr>
        <p:txBody>
          <a:bodyPr anchor="b"/>
          <a:lstStyle>
            <a:lvl1pPr>
              <a:defRPr sz="8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3443" y="6425250"/>
            <a:ext cx="11041380" cy="2100262"/>
          </a:xfrm>
        </p:spPr>
        <p:txBody>
          <a:bodyPr/>
          <a:lstStyle>
            <a:lvl1pPr marL="0" indent="0">
              <a:buNone/>
              <a:defRPr sz="3360">
                <a:solidFill>
                  <a:schemeClr val="tx1"/>
                </a:solidFill>
              </a:defRPr>
            </a:lvl1pPr>
            <a:lvl2pPr marL="64008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2pPr>
            <a:lvl3pPr marL="1280160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3pPr>
            <a:lvl4pPr marL="19202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4pPr>
            <a:lvl5pPr marL="256032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5pPr>
            <a:lvl6pPr marL="320040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6pPr>
            <a:lvl7pPr marL="384048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7pPr>
            <a:lvl8pPr marL="448056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8pPr>
            <a:lvl9pPr marL="51206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10121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110" y="2555875"/>
            <a:ext cx="5440680" cy="60918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80810" y="2555875"/>
            <a:ext cx="5440680" cy="60918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9597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7" y="511177"/>
            <a:ext cx="11041380" cy="1855788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1779" y="2353628"/>
            <a:ext cx="5415676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1779" y="3507105"/>
            <a:ext cx="5415676" cy="515842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80811" y="2353628"/>
            <a:ext cx="5442347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80811" y="3507105"/>
            <a:ext cx="5442347" cy="515842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65224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378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08888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42347" y="1382397"/>
            <a:ext cx="6480810" cy="6823075"/>
          </a:xfrm>
        </p:spPr>
        <p:txBody>
          <a:bodyPr/>
          <a:lstStyle>
            <a:lvl1pPr>
              <a:defRPr sz="4480"/>
            </a:lvl1pPr>
            <a:lvl2pPr>
              <a:defRPr sz="3920"/>
            </a:lvl2pPr>
            <a:lvl3pPr>
              <a:defRPr sz="336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60565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42347" y="1382397"/>
            <a:ext cx="6480810" cy="6823075"/>
          </a:xfrm>
        </p:spPr>
        <p:txBody>
          <a:bodyPr anchor="t"/>
          <a:lstStyle>
            <a:lvl1pPr marL="0" indent="0">
              <a:buNone/>
              <a:defRPr sz="4480"/>
            </a:lvl1pPr>
            <a:lvl2pPr marL="640080" indent="0">
              <a:buNone/>
              <a:defRPr sz="3920"/>
            </a:lvl2pPr>
            <a:lvl3pPr marL="1280160" indent="0">
              <a:buNone/>
              <a:defRPr sz="3360"/>
            </a:lvl3pPr>
            <a:lvl4pPr marL="1920240" indent="0">
              <a:buNone/>
              <a:defRPr sz="2800"/>
            </a:lvl4pPr>
            <a:lvl5pPr marL="2560320" indent="0">
              <a:buNone/>
              <a:defRPr sz="2800"/>
            </a:lvl5pPr>
            <a:lvl6pPr marL="3200400" indent="0">
              <a:buNone/>
              <a:defRPr sz="2800"/>
            </a:lvl6pPr>
            <a:lvl7pPr marL="3840480" indent="0">
              <a:buNone/>
              <a:defRPr sz="2800"/>
            </a:lvl7pPr>
            <a:lvl8pPr marL="4480560" indent="0">
              <a:buNone/>
              <a:defRPr sz="2800"/>
            </a:lvl8pPr>
            <a:lvl9pPr marL="5120640" indent="0">
              <a:buNone/>
              <a:defRPr sz="28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87637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7/11/2024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40397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1280160" rtl="0" eaLnBrk="1" latinLnBrk="0" hangingPunct="1">
        <a:lnSpc>
          <a:spcPct val="90000"/>
        </a:lnSpc>
        <a:spcBef>
          <a:spcPct val="0"/>
        </a:spcBef>
        <a:buNone/>
        <a:defRPr kumimoji="1" sz="61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1280160" rtl="0" eaLnBrk="1" latinLnBrk="0" hangingPunct="1">
        <a:lnSpc>
          <a:spcPct val="90000"/>
        </a:lnSpc>
        <a:spcBef>
          <a:spcPts val="1400"/>
        </a:spcBef>
        <a:buFont typeface="Arial" panose="020B0604020202020204" pitchFamily="34" charset="0"/>
        <a:buChar char="•"/>
        <a:defRPr kumimoji="1" sz="3920" kern="1200">
          <a:solidFill>
            <a:schemeClr val="tx1"/>
          </a:solidFill>
          <a:latin typeface="+mn-lt"/>
          <a:ea typeface="+mn-ea"/>
          <a:cs typeface="+mn-cs"/>
        </a:defRPr>
      </a:lvl1pPr>
      <a:lvl2pPr marL="9601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kumimoji="1" sz="3360" kern="1200">
          <a:solidFill>
            <a:schemeClr val="tx1"/>
          </a:solidFill>
          <a:latin typeface="+mn-lt"/>
          <a:ea typeface="+mn-ea"/>
          <a:cs typeface="+mn-cs"/>
        </a:defRPr>
      </a:lvl2pPr>
      <a:lvl3pPr marL="16002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22402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88036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52044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41605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4406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80160" rtl="0" eaLnBrk="1" latinLnBrk="0" hangingPunct="1"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algn="l" defTabSz="1280160" rtl="0" eaLnBrk="1" latinLnBrk="0" hangingPunct="1"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80160" algn="l" defTabSz="1280160" rtl="0" eaLnBrk="1" latinLnBrk="0" hangingPunct="1"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algn="l" defTabSz="1280160" rtl="0" eaLnBrk="1" latinLnBrk="0" hangingPunct="1"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560320" algn="l" defTabSz="1280160" rtl="0" eaLnBrk="1" latinLnBrk="0" hangingPunct="1"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200400" algn="l" defTabSz="1280160" rtl="0" eaLnBrk="1" latinLnBrk="0" hangingPunct="1"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3840480" algn="l" defTabSz="1280160" rtl="0" eaLnBrk="1" latinLnBrk="0" hangingPunct="1"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480560" algn="l" defTabSz="1280160" rtl="0" eaLnBrk="1" latinLnBrk="0" hangingPunct="1"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120640" algn="l" defTabSz="1280160" rtl="0" eaLnBrk="1" latinLnBrk="0" hangingPunct="1"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7F7D28AA-BE62-B463-9C50-A4DFEBF319F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18836818"/>
              </p:ext>
            </p:extLst>
          </p:nvPr>
        </p:nvGraphicFramePr>
        <p:xfrm>
          <a:off x="311143" y="669545"/>
          <a:ext cx="12179308" cy="871197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064085">
                  <a:extLst>
                    <a:ext uri="{9D8B030D-6E8A-4147-A177-3AD203B41FA5}">
                      <a16:colId xmlns:a16="http://schemas.microsoft.com/office/drawing/2014/main" val="58072777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4572119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508309310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23357963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21913813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43334240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440695466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719135569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2930845028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09335919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749476957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0117808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134064408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8700135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76310325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81237235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2978704546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38667002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42913133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093900346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72354788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23841546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192451219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64981344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099708570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88542924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79845942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6964189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64751589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2731251308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1210775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685176157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1621996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45454032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82145167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611947400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66996634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04882817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77722463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128608925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18619524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261327344"/>
                    </a:ext>
                  </a:extLst>
                </a:gridCol>
              </a:tblGrid>
              <a:tr h="146928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平成／令和</a:t>
                      </a:r>
                      <a:endParaRPr lang="ja-JP" altLang="en-US" sz="8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/>
                    </a:solidFill>
                  </a:tcPr>
                </a:tc>
                <a:tc gridSpan="31">
                  <a:txBody>
                    <a:bodyPr/>
                    <a:lstStyle/>
                    <a:p>
                      <a:pPr algn="ctr" fontAlgn="ctr"/>
                      <a:r>
                        <a:rPr lang="ja-JP" altLang="en-US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平成</a:t>
                      </a: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ja-JP" altLang="en-US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令和</a:t>
                      </a: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11287416"/>
                  </a:ext>
                </a:extLst>
              </a:tr>
              <a:tr h="146928">
                <a:tc vMerge="1">
                  <a:txBody>
                    <a:bodyPr/>
                    <a:lstStyle/>
                    <a:p>
                      <a:endParaRPr dirty="0"/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元年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3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4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5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6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7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8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9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10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11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12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13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14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15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16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17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18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21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22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23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24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25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26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27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28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29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30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31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元年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3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4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5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6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7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8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9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10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4972264"/>
                  </a:ext>
                </a:extLst>
              </a:tr>
              <a:tr h="11019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西暦</a:t>
                      </a:r>
                      <a:endParaRPr lang="ja-JP" altLang="en-US" sz="8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1989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81083794"/>
                  </a:ext>
                </a:extLst>
              </a:tr>
              <a:tr h="2745943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会社動向</a:t>
                      </a:r>
                      <a:endParaRPr lang="ja-JP" altLang="en-US" sz="10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8728967"/>
                  </a:ext>
                </a:extLst>
              </a:tr>
              <a:tr h="131282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業界動向</a:t>
                      </a:r>
                      <a:endParaRPr lang="en-US" altLang="ja-JP" sz="1000" b="1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1000" b="1" i="0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業界キーワード</a:t>
                      </a: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00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5134133"/>
                  </a:ext>
                </a:extLst>
              </a:tr>
              <a:tr h="131282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世界の動向</a:t>
                      </a:r>
                      <a:endParaRPr lang="ja-JP" altLang="en-US" sz="10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9387334"/>
                  </a:ext>
                </a:extLst>
              </a:tr>
              <a:tr h="131282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日本の動向</a:t>
                      </a:r>
                      <a:endParaRPr lang="ja-JP" altLang="en-US" sz="10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04391502"/>
                  </a:ext>
                </a:extLst>
              </a:tr>
              <a:tr h="1312827">
                <a:tc>
                  <a:txBody>
                    <a:bodyPr/>
                    <a:lstStyle/>
                    <a:p>
                      <a:pPr marL="0" algn="ctr" defTabSz="1280160" rtl="0" eaLnBrk="1" fontAlgn="ctr" latinLnBrk="0" hangingPunct="1"/>
                      <a:r>
                        <a:rPr kumimoji="1" lang="ja-JP" altLang="en-US" sz="1000" b="1" u="none" strike="noStrike" kern="1200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キーワード</a:t>
                      </a: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951080"/>
                  </a:ext>
                </a:extLst>
              </a:tr>
              <a:tr h="184623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西暦</a:t>
                      </a:r>
                      <a:endParaRPr lang="ja-JP" altLang="en-US" sz="8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1989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0481531"/>
                  </a:ext>
                </a:extLst>
              </a:tr>
            </a:tbl>
          </a:graphicData>
        </a:graphic>
      </p:graphicFrame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14916EEA-89FD-64E3-71C6-6A1FA8CCD33C}"/>
              </a:ext>
            </a:extLst>
          </p:cNvPr>
          <p:cNvSpPr txBox="1"/>
          <p:nvPr/>
        </p:nvSpPr>
        <p:spPr>
          <a:xfrm>
            <a:off x="4070029" y="9001968"/>
            <a:ext cx="47017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2000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年問題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3776A56D-505E-48CD-1706-30C3F52FF23F}"/>
              </a:ext>
            </a:extLst>
          </p:cNvPr>
          <p:cNvSpPr txBox="1"/>
          <p:nvPr/>
        </p:nvSpPr>
        <p:spPr>
          <a:xfrm>
            <a:off x="1339982" y="7968407"/>
            <a:ext cx="49421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魔女の宅急便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570103C2-4320-7350-48D7-5659D11B2546}"/>
              </a:ext>
            </a:extLst>
          </p:cNvPr>
          <p:cNvSpPr txBox="1"/>
          <p:nvPr/>
        </p:nvSpPr>
        <p:spPr>
          <a:xfrm>
            <a:off x="1774168" y="8367372"/>
            <a:ext cx="2746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フセイン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607F142E-1F0B-8C71-8145-11598C199AE1}"/>
              </a:ext>
            </a:extLst>
          </p:cNvPr>
          <p:cNvSpPr txBox="1"/>
          <p:nvPr/>
        </p:nvSpPr>
        <p:spPr>
          <a:xfrm>
            <a:off x="2835042" y="8367372"/>
            <a:ext cx="19926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PHS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5E1124CF-9400-BC89-84E9-9006436434CD}"/>
              </a:ext>
            </a:extLst>
          </p:cNvPr>
          <p:cNvSpPr txBox="1"/>
          <p:nvPr/>
        </p:nvSpPr>
        <p:spPr>
          <a:xfrm>
            <a:off x="4173380" y="8811085"/>
            <a:ext cx="24895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ADSL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6FD170DA-43E7-B45E-0733-7A0984A75D77}"/>
              </a:ext>
            </a:extLst>
          </p:cNvPr>
          <p:cNvSpPr txBox="1"/>
          <p:nvPr/>
        </p:nvSpPr>
        <p:spPr>
          <a:xfrm>
            <a:off x="6071792" y="8781397"/>
            <a:ext cx="25216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ミクシィ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BE4D7CC3-6C0F-1587-ED90-DB1D312508ED}"/>
              </a:ext>
            </a:extLst>
          </p:cNvPr>
          <p:cNvSpPr txBox="1"/>
          <p:nvPr/>
        </p:nvSpPr>
        <p:spPr>
          <a:xfrm>
            <a:off x="3594590" y="7968407"/>
            <a:ext cx="37078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もののけ姫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96D77F11-9CA7-5F3E-9BD5-E36DE01E75C5}"/>
              </a:ext>
            </a:extLst>
          </p:cNvPr>
          <p:cNvSpPr txBox="1"/>
          <p:nvPr/>
        </p:nvSpPr>
        <p:spPr>
          <a:xfrm>
            <a:off x="4659997" y="7968404"/>
            <a:ext cx="388418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千と千尋の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神隠し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FC7EFA81-DBB5-0A50-75D0-1B2AC08F20DF}"/>
              </a:ext>
            </a:extLst>
          </p:cNvPr>
          <p:cNvSpPr txBox="1"/>
          <p:nvPr/>
        </p:nvSpPr>
        <p:spPr>
          <a:xfrm>
            <a:off x="3031406" y="8063655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ドジャース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野茂英雄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992D29D5-A1F4-1648-9F25-C349C5691550}"/>
              </a:ext>
            </a:extLst>
          </p:cNvPr>
          <p:cNvSpPr txBox="1"/>
          <p:nvPr/>
        </p:nvSpPr>
        <p:spPr>
          <a:xfrm>
            <a:off x="3325623" y="8682712"/>
            <a:ext cx="33231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たまごっち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5CD2B29E-FE1F-56BC-4ABC-E7E1480BD1F1}"/>
              </a:ext>
            </a:extLst>
          </p:cNvPr>
          <p:cNvSpPr txBox="1"/>
          <p:nvPr/>
        </p:nvSpPr>
        <p:spPr>
          <a:xfrm>
            <a:off x="1580684" y="8761260"/>
            <a:ext cx="54391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ドラゴンクエスト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4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8E391AC5-39C5-3EF2-B695-43D6A102C8E0}"/>
              </a:ext>
            </a:extLst>
          </p:cNvPr>
          <p:cNvSpPr txBox="1"/>
          <p:nvPr/>
        </p:nvSpPr>
        <p:spPr>
          <a:xfrm>
            <a:off x="1939234" y="7929689"/>
            <a:ext cx="3868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バブル崩壊</a:t>
            </a: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80D3425C-9E86-8B85-7E48-1D264C650A0E}"/>
              </a:ext>
            </a:extLst>
          </p:cNvPr>
          <p:cNvSpPr txBox="1"/>
          <p:nvPr/>
        </p:nvSpPr>
        <p:spPr>
          <a:xfrm>
            <a:off x="3367129" y="8948029"/>
            <a:ext cx="21529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DVD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FB05FF25-57D2-A149-6D66-ADD9E87F3B4D}"/>
              </a:ext>
            </a:extLst>
          </p:cNvPr>
          <p:cNvSpPr txBox="1"/>
          <p:nvPr/>
        </p:nvSpPr>
        <p:spPr>
          <a:xfrm>
            <a:off x="5256703" y="8948029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ブルーレイ</a:t>
            </a: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61161956-0911-8D27-3811-D7EC4CB8A338}"/>
              </a:ext>
            </a:extLst>
          </p:cNvPr>
          <p:cNvSpPr txBox="1"/>
          <p:nvPr/>
        </p:nvSpPr>
        <p:spPr>
          <a:xfrm>
            <a:off x="4638351" y="8379152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ﾏﾘﾅｰｽﾞｲﾁﾛｰ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8E89A84B-BE30-CBF3-2F40-4A5B06464D19}"/>
              </a:ext>
            </a:extLst>
          </p:cNvPr>
          <p:cNvSpPr txBox="1"/>
          <p:nvPr/>
        </p:nvSpPr>
        <p:spPr>
          <a:xfrm>
            <a:off x="8990104" y="8215832"/>
            <a:ext cx="41086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インスタ映え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00121A48-9971-1117-9F8A-65E197665A7A}"/>
              </a:ext>
            </a:extLst>
          </p:cNvPr>
          <p:cNvSpPr txBox="1"/>
          <p:nvPr/>
        </p:nvSpPr>
        <p:spPr>
          <a:xfrm>
            <a:off x="3892083" y="8466879"/>
            <a:ext cx="28101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テポドン</a:t>
            </a:r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AE44E8C8-3A9C-FB21-28A4-2938E872362C}"/>
              </a:ext>
            </a:extLst>
          </p:cNvPr>
          <p:cNvSpPr txBox="1"/>
          <p:nvPr/>
        </p:nvSpPr>
        <p:spPr>
          <a:xfrm>
            <a:off x="5763420" y="8354512"/>
            <a:ext cx="33391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ディープ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インパクト</a:t>
            </a: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D7BAE3E6-7662-8A13-0B7A-BA105F030708}"/>
              </a:ext>
            </a:extLst>
          </p:cNvPr>
          <p:cNvSpPr txBox="1"/>
          <p:nvPr/>
        </p:nvSpPr>
        <p:spPr>
          <a:xfrm>
            <a:off x="4550187" y="8544028"/>
            <a:ext cx="60802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ﾃﾞｨｽﾞﾆｰｼｰ／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USJ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A3028DF2-4C54-40F8-E552-1E6E2C22DB95}"/>
              </a:ext>
            </a:extLst>
          </p:cNvPr>
          <p:cNvSpPr txBox="1"/>
          <p:nvPr/>
        </p:nvSpPr>
        <p:spPr>
          <a:xfrm>
            <a:off x="4715295" y="8712055"/>
            <a:ext cx="2778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愛子様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00E28031-15B1-0AAC-C2A2-FEB9072DFA3F}"/>
              </a:ext>
            </a:extLst>
          </p:cNvPr>
          <p:cNvSpPr txBox="1"/>
          <p:nvPr/>
        </p:nvSpPr>
        <p:spPr>
          <a:xfrm>
            <a:off x="5664835" y="8625369"/>
            <a:ext cx="53108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鳥インフルエンザ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E5EE48B9-9FAE-C8C2-F2D3-558A2B34796A}"/>
              </a:ext>
            </a:extLst>
          </p:cNvPr>
          <p:cNvSpPr txBox="1"/>
          <p:nvPr/>
        </p:nvSpPr>
        <p:spPr>
          <a:xfrm>
            <a:off x="2008968" y="8964025"/>
            <a:ext cx="24735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J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リーグ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D750BF68-8E11-7E36-4C0D-A227348C5FE3}"/>
              </a:ext>
            </a:extLst>
          </p:cNvPr>
          <p:cNvSpPr txBox="1"/>
          <p:nvPr/>
        </p:nvSpPr>
        <p:spPr>
          <a:xfrm>
            <a:off x="7428369" y="8173928"/>
            <a:ext cx="25056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地デジ</a:t>
            </a: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72B4603F-5EAA-898F-456A-2B7D9ECF6069}"/>
              </a:ext>
            </a:extLst>
          </p:cNvPr>
          <p:cNvSpPr txBox="1"/>
          <p:nvPr/>
        </p:nvSpPr>
        <p:spPr>
          <a:xfrm>
            <a:off x="3344056" y="8460987"/>
            <a:ext cx="29544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ポケベル</a:t>
            </a: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927F2B80-8A11-6DD2-12F4-6B74BC6BC756}"/>
              </a:ext>
            </a:extLst>
          </p:cNvPr>
          <p:cNvSpPr txBox="1"/>
          <p:nvPr/>
        </p:nvSpPr>
        <p:spPr>
          <a:xfrm>
            <a:off x="3525664" y="8157281"/>
            <a:ext cx="50864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ONE PEACE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（連載開始）</a:t>
            </a: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3A9D7B28-26C0-53EA-6664-5BAC140CA14C}"/>
              </a:ext>
            </a:extLst>
          </p:cNvPr>
          <p:cNvSpPr txBox="1"/>
          <p:nvPr/>
        </p:nvSpPr>
        <p:spPr>
          <a:xfrm>
            <a:off x="7686450" y="8428563"/>
            <a:ext cx="28262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パズドラ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FFFE6A7F-6B31-614B-DCE9-4C978E68329E}"/>
              </a:ext>
            </a:extLst>
          </p:cNvPr>
          <p:cNvSpPr txBox="1"/>
          <p:nvPr/>
        </p:nvSpPr>
        <p:spPr>
          <a:xfrm>
            <a:off x="5196707" y="8576317"/>
            <a:ext cx="37238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液晶テレビ</a:t>
            </a: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743061A5-A741-4FE7-29F7-619777679388}"/>
              </a:ext>
            </a:extLst>
          </p:cNvPr>
          <p:cNvSpPr txBox="1"/>
          <p:nvPr/>
        </p:nvSpPr>
        <p:spPr>
          <a:xfrm>
            <a:off x="8500236" y="8108791"/>
            <a:ext cx="2778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ドローン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F92C2667-9CAC-3A9B-2F11-1E9EC0A4FDE9}"/>
              </a:ext>
            </a:extLst>
          </p:cNvPr>
          <p:cNvSpPr txBox="1"/>
          <p:nvPr/>
        </p:nvSpPr>
        <p:spPr>
          <a:xfrm>
            <a:off x="5994762" y="7935841"/>
            <a:ext cx="42849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第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回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WBC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優勝</a:t>
            </a: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99F3A30B-4F0D-67F3-EB49-F1EB3344B35B}"/>
              </a:ext>
            </a:extLst>
          </p:cNvPr>
          <p:cNvSpPr txBox="1"/>
          <p:nvPr/>
        </p:nvSpPr>
        <p:spPr>
          <a:xfrm>
            <a:off x="8168149" y="8428563"/>
            <a:ext cx="41567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妖怪ウォッチ</a:t>
            </a:r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F492AAF0-D464-D958-A8BB-88AA81B5767C}"/>
              </a:ext>
            </a:extLst>
          </p:cNvPr>
          <p:cNvSpPr txBox="1"/>
          <p:nvPr/>
        </p:nvSpPr>
        <p:spPr>
          <a:xfrm>
            <a:off x="7975078" y="8054938"/>
            <a:ext cx="37719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アベノミクス</a:t>
            </a: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74E1A0C0-87FB-6E92-E6F4-81AB5C7027D9}"/>
              </a:ext>
            </a:extLst>
          </p:cNvPr>
          <p:cNvSpPr txBox="1"/>
          <p:nvPr/>
        </p:nvSpPr>
        <p:spPr>
          <a:xfrm>
            <a:off x="7130210" y="8029896"/>
            <a:ext cx="29865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AKB48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CB1CB570-74C3-8140-DD3D-05B6C927510D}"/>
              </a:ext>
            </a:extLst>
          </p:cNvPr>
          <p:cNvSpPr txBox="1"/>
          <p:nvPr/>
        </p:nvSpPr>
        <p:spPr>
          <a:xfrm>
            <a:off x="5979620" y="8962061"/>
            <a:ext cx="43650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ハンカチ王子</a:t>
            </a: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F9206EC4-1516-C371-54FA-8DD0B0A27B5C}"/>
              </a:ext>
            </a:extLst>
          </p:cNvPr>
          <p:cNvSpPr txBox="1"/>
          <p:nvPr/>
        </p:nvSpPr>
        <p:spPr>
          <a:xfrm>
            <a:off x="4158950" y="8031655"/>
            <a:ext cx="277812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だんご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三兄弟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3ACCC98D-295B-5A03-ECCA-A1650CDDE2D0}"/>
              </a:ext>
            </a:extLst>
          </p:cNvPr>
          <p:cNvSpPr txBox="1"/>
          <p:nvPr/>
        </p:nvSpPr>
        <p:spPr>
          <a:xfrm>
            <a:off x="8737284" y="8428563"/>
            <a:ext cx="40124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ポケモン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GO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A9D74C83-7DE9-F20D-CE2F-407B905FDAF9}"/>
              </a:ext>
            </a:extLst>
          </p:cNvPr>
          <p:cNvSpPr txBox="1"/>
          <p:nvPr/>
        </p:nvSpPr>
        <p:spPr>
          <a:xfrm>
            <a:off x="8246249" y="8173928"/>
            <a:ext cx="24254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アナ雪</a:t>
            </a: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649297DB-DABE-1E24-7242-D1750FBB3C8C}"/>
              </a:ext>
            </a:extLst>
          </p:cNvPr>
          <p:cNvSpPr txBox="1"/>
          <p:nvPr/>
        </p:nvSpPr>
        <p:spPr>
          <a:xfrm>
            <a:off x="4940156" y="8224065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拉致問題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1AF57258-884F-2573-9D8A-0FB8EDECACDA}"/>
              </a:ext>
            </a:extLst>
          </p:cNvPr>
          <p:cNvSpPr txBox="1"/>
          <p:nvPr/>
        </p:nvSpPr>
        <p:spPr>
          <a:xfrm>
            <a:off x="5714527" y="8198305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楽天ｲｰｸﾞﾙｽ</a:t>
            </a: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FB94EA70-DBAD-7C41-CD45-E30484672374}"/>
              </a:ext>
            </a:extLst>
          </p:cNvPr>
          <p:cNvSpPr txBox="1"/>
          <p:nvPr/>
        </p:nvSpPr>
        <p:spPr>
          <a:xfrm>
            <a:off x="7991190" y="8599670"/>
            <a:ext cx="2265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LINE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E19E2047-2648-B3E0-41F0-282244063DE3}"/>
              </a:ext>
            </a:extLst>
          </p:cNvPr>
          <p:cNvSpPr txBox="1"/>
          <p:nvPr/>
        </p:nvSpPr>
        <p:spPr>
          <a:xfrm>
            <a:off x="6116037" y="8354516"/>
            <a:ext cx="29544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モバゲー</a:t>
            </a:r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910F2E70-3AD8-3E44-5BFD-16F5252D8176}"/>
              </a:ext>
            </a:extLst>
          </p:cNvPr>
          <p:cNvSpPr txBox="1"/>
          <p:nvPr/>
        </p:nvSpPr>
        <p:spPr>
          <a:xfrm>
            <a:off x="4645753" y="8238791"/>
            <a:ext cx="1511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3G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205B8B76-51BF-EBFD-4982-D68D81F8D4FD}"/>
              </a:ext>
            </a:extLst>
          </p:cNvPr>
          <p:cNvSpPr txBox="1"/>
          <p:nvPr/>
        </p:nvSpPr>
        <p:spPr>
          <a:xfrm>
            <a:off x="3557137" y="8847093"/>
            <a:ext cx="40124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テレホーダイ</a:t>
            </a:r>
          </a:p>
        </p:txBody>
      </p: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CE924DBF-3426-7522-A1CC-592341FA57DE}"/>
              </a:ext>
            </a:extLst>
          </p:cNvPr>
          <p:cNvSpPr txBox="1"/>
          <p:nvPr/>
        </p:nvSpPr>
        <p:spPr>
          <a:xfrm>
            <a:off x="5177684" y="8035188"/>
            <a:ext cx="20567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ipod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2CCFC057-A19E-5295-AB16-2AF6A8318234}"/>
              </a:ext>
            </a:extLst>
          </p:cNvPr>
          <p:cNvSpPr txBox="1"/>
          <p:nvPr/>
        </p:nvSpPr>
        <p:spPr>
          <a:xfrm>
            <a:off x="5148241" y="8404729"/>
            <a:ext cx="22010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ブログ</a:t>
            </a:r>
          </a:p>
        </p:txBody>
      </p:sp>
      <p:sp>
        <p:nvSpPr>
          <p:cNvPr id="61" name="テキスト ボックス 60">
            <a:extLst>
              <a:ext uri="{FF2B5EF4-FFF2-40B4-BE49-F238E27FC236}">
                <a16:creationId xmlns:a16="http://schemas.microsoft.com/office/drawing/2014/main" id="{3FECE0E3-3330-7158-C4E5-65E7D648B7D7}"/>
              </a:ext>
            </a:extLst>
          </p:cNvPr>
          <p:cNvSpPr txBox="1"/>
          <p:nvPr/>
        </p:nvSpPr>
        <p:spPr>
          <a:xfrm>
            <a:off x="8246869" y="8770110"/>
            <a:ext cx="26338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爆買い</a:t>
            </a:r>
          </a:p>
        </p:txBody>
      </p: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8ABEC806-86F0-E242-FA5B-857532249D8C}"/>
              </a:ext>
            </a:extLst>
          </p:cNvPr>
          <p:cNvSpPr txBox="1"/>
          <p:nvPr/>
        </p:nvSpPr>
        <p:spPr>
          <a:xfrm>
            <a:off x="4631328" y="8877509"/>
            <a:ext cx="48139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FTTH,CATV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無線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3" name="テキスト ボックス 62">
            <a:extLst>
              <a:ext uri="{FF2B5EF4-FFF2-40B4-BE49-F238E27FC236}">
                <a16:creationId xmlns:a16="http://schemas.microsoft.com/office/drawing/2014/main" id="{482550F9-772C-05E3-D616-BA7F20FC38DC}"/>
              </a:ext>
            </a:extLst>
          </p:cNvPr>
          <p:cNvSpPr txBox="1"/>
          <p:nvPr/>
        </p:nvSpPr>
        <p:spPr>
          <a:xfrm>
            <a:off x="4125286" y="8327290"/>
            <a:ext cx="34513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docomo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4" name="テキスト ボックス 63">
            <a:extLst>
              <a:ext uri="{FF2B5EF4-FFF2-40B4-BE49-F238E27FC236}">
                <a16:creationId xmlns:a16="http://schemas.microsoft.com/office/drawing/2014/main" id="{873B7FAF-6597-4110-B09D-1E632B0892ED}"/>
              </a:ext>
            </a:extLst>
          </p:cNvPr>
          <p:cNvSpPr txBox="1"/>
          <p:nvPr/>
        </p:nvSpPr>
        <p:spPr>
          <a:xfrm>
            <a:off x="5467724" y="7968406"/>
            <a:ext cx="3643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東京メトロ</a:t>
            </a:r>
          </a:p>
        </p:txBody>
      </p: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911112A4-3C78-F5B7-D3DA-BD0AC9E164DA}"/>
              </a:ext>
            </a:extLst>
          </p:cNvPr>
          <p:cNvSpPr txBox="1"/>
          <p:nvPr/>
        </p:nvSpPr>
        <p:spPr>
          <a:xfrm>
            <a:off x="3842394" y="8655755"/>
            <a:ext cx="38040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札幌ドーム</a:t>
            </a:r>
          </a:p>
        </p:txBody>
      </p:sp>
      <p:sp>
        <p:nvSpPr>
          <p:cNvPr id="66" name="テキスト ボックス 65">
            <a:extLst>
              <a:ext uri="{FF2B5EF4-FFF2-40B4-BE49-F238E27FC236}">
                <a16:creationId xmlns:a16="http://schemas.microsoft.com/office/drawing/2014/main" id="{DD76AFD8-5C46-4B0E-90E1-5D4F68424B35}"/>
              </a:ext>
            </a:extLst>
          </p:cNvPr>
          <p:cNvSpPr txBox="1"/>
          <p:nvPr/>
        </p:nvSpPr>
        <p:spPr>
          <a:xfrm>
            <a:off x="2744472" y="8586413"/>
            <a:ext cx="38040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大阪ドーム</a:t>
            </a:r>
          </a:p>
        </p:txBody>
      </p: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50E515DF-C4C9-F426-E598-BBF904DA1892}"/>
              </a:ext>
            </a:extLst>
          </p:cNvPr>
          <p:cNvSpPr txBox="1"/>
          <p:nvPr/>
        </p:nvSpPr>
        <p:spPr>
          <a:xfrm>
            <a:off x="1936953" y="8586413"/>
            <a:ext cx="38040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福岡ドーム</a:t>
            </a:r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086C373D-35E2-3E20-7795-B543F68C2075}"/>
              </a:ext>
            </a:extLst>
          </p:cNvPr>
          <p:cNvSpPr txBox="1"/>
          <p:nvPr/>
        </p:nvSpPr>
        <p:spPr>
          <a:xfrm>
            <a:off x="7811656" y="8960999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普天間基地問題</a:t>
            </a:r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A6C8A44F-8CA4-B691-17E7-88FD57293DF4}"/>
              </a:ext>
            </a:extLst>
          </p:cNvPr>
          <p:cNvSpPr txBox="1"/>
          <p:nvPr/>
        </p:nvSpPr>
        <p:spPr>
          <a:xfrm>
            <a:off x="6619221" y="8354516"/>
            <a:ext cx="25216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taspo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7F3B37FD-F292-1949-324C-E673A73206CF}"/>
              </a:ext>
            </a:extLst>
          </p:cNvPr>
          <p:cNvSpPr txBox="1"/>
          <p:nvPr/>
        </p:nvSpPr>
        <p:spPr>
          <a:xfrm>
            <a:off x="8286096" y="8601015"/>
            <a:ext cx="37238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電子タバコ</a:t>
            </a:r>
          </a:p>
        </p:txBody>
      </p:sp>
      <p:sp>
        <p:nvSpPr>
          <p:cNvPr id="71" name="テキスト ボックス 70">
            <a:extLst>
              <a:ext uri="{FF2B5EF4-FFF2-40B4-BE49-F238E27FC236}">
                <a16:creationId xmlns:a16="http://schemas.microsoft.com/office/drawing/2014/main" id="{5D6EE1AA-374D-6FEE-D5E5-88C84A95A793}"/>
              </a:ext>
            </a:extLst>
          </p:cNvPr>
          <p:cNvSpPr txBox="1"/>
          <p:nvPr/>
        </p:nvSpPr>
        <p:spPr>
          <a:xfrm>
            <a:off x="9626187" y="8224064"/>
            <a:ext cx="2008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上皇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F11EB400-8B27-A49B-B4C2-5CB164CCC03D}"/>
              </a:ext>
            </a:extLst>
          </p:cNvPr>
          <p:cNvSpPr txBox="1"/>
          <p:nvPr/>
        </p:nvSpPr>
        <p:spPr>
          <a:xfrm>
            <a:off x="5068163" y="8724134"/>
            <a:ext cx="36277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ゆとり教育</a:t>
            </a:r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D474BDE3-2118-A46B-C2FB-BC8A92D96CAB}"/>
              </a:ext>
            </a:extLst>
          </p:cNvPr>
          <p:cNvSpPr txBox="1"/>
          <p:nvPr/>
        </p:nvSpPr>
        <p:spPr>
          <a:xfrm>
            <a:off x="6651385" y="8609088"/>
            <a:ext cx="42368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ふるさと納税</a:t>
            </a: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F9D2E963-C3EE-8FDD-1E52-F2CA66BDE064}"/>
              </a:ext>
            </a:extLst>
          </p:cNvPr>
          <p:cNvSpPr txBox="1"/>
          <p:nvPr/>
        </p:nvSpPr>
        <p:spPr>
          <a:xfrm>
            <a:off x="7100723" y="8822601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無線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LAN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8E774AF9-BB37-E15B-D96A-ACDA212EBE1C}"/>
              </a:ext>
            </a:extLst>
          </p:cNvPr>
          <p:cNvSpPr txBox="1"/>
          <p:nvPr/>
        </p:nvSpPr>
        <p:spPr>
          <a:xfrm>
            <a:off x="1603605" y="8151413"/>
            <a:ext cx="5246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おどるﾎﾟﾝﾎﾟｺﾘﾝ</a:t>
            </a:r>
          </a:p>
        </p:txBody>
      </p:sp>
      <p:sp>
        <p:nvSpPr>
          <p:cNvPr id="76" name="テキスト ボックス 75">
            <a:extLst>
              <a:ext uri="{FF2B5EF4-FFF2-40B4-BE49-F238E27FC236}">
                <a16:creationId xmlns:a16="http://schemas.microsoft.com/office/drawing/2014/main" id="{FD12E443-2690-709A-CA5F-1C33FD8DD0AC}"/>
              </a:ext>
            </a:extLst>
          </p:cNvPr>
          <p:cNvSpPr txBox="1"/>
          <p:nvPr/>
        </p:nvSpPr>
        <p:spPr>
          <a:xfrm>
            <a:off x="7095178" y="8377474"/>
            <a:ext cx="33872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ゆる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キャラ</a:t>
            </a:r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58665636-A9AB-A78E-9DFA-0C46703A1CE5}"/>
              </a:ext>
            </a:extLst>
          </p:cNvPr>
          <p:cNvSpPr txBox="1"/>
          <p:nvPr/>
        </p:nvSpPr>
        <p:spPr>
          <a:xfrm>
            <a:off x="7656614" y="8648470"/>
            <a:ext cx="34193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ふなっ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しー</a:t>
            </a:r>
          </a:p>
        </p:txBody>
      </p:sp>
      <p:sp>
        <p:nvSpPr>
          <p:cNvPr id="78" name="テキスト ボックス 77">
            <a:extLst>
              <a:ext uri="{FF2B5EF4-FFF2-40B4-BE49-F238E27FC236}">
                <a16:creationId xmlns:a16="http://schemas.microsoft.com/office/drawing/2014/main" id="{33CC441B-A782-4325-8564-36DE4AC6F6B4}"/>
              </a:ext>
            </a:extLst>
          </p:cNvPr>
          <p:cNvSpPr txBox="1"/>
          <p:nvPr/>
        </p:nvSpPr>
        <p:spPr>
          <a:xfrm>
            <a:off x="7807386" y="8215050"/>
            <a:ext cx="2778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二刀流</a:t>
            </a:r>
          </a:p>
        </p:txBody>
      </p:sp>
      <p:sp>
        <p:nvSpPr>
          <p:cNvPr id="79" name="テキスト ボックス 78">
            <a:extLst>
              <a:ext uri="{FF2B5EF4-FFF2-40B4-BE49-F238E27FC236}">
                <a16:creationId xmlns:a16="http://schemas.microsoft.com/office/drawing/2014/main" id="{AD2433AE-421B-5A4F-675B-28E7B2F826BB}"/>
              </a:ext>
            </a:extLst>
          </p:cNvPr>
          <p:cNvSpPr txBox="1"/>
          <p:nvPr/>
        </p:nvSpPr>
        <p:spPr>
          <a:xfrm>
            <a:off x="8374977" y="8945920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危険ﾄﾞﾗｯｸﾞ</a:t>
            </a:r>
          </a:p>
        </p:txBody>
      </p: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C7E1EC1C-B7E4-B451-D019-04F659F85566}"/>
              </a:ext>
            </a:extLst>
          </p:cNvPr>
          <p:cNvSpPr txBox="1"/>
          <p:nvPr/>
        </p:nvSpPr>
        <p:spPr>
          <a:xfrm>
            <a:off x="2187787" y="8431948"/>
            <a:ext cx="2008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若貴</a:t>
            </a:r>
          </a:p>
        </p:txBody>
      </p:sp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899CDFD4-3745-61B1-6789-B29DA8319993}"/>
              </a:ext>
            </a:extLst>
          </p:cNvPr>
          <p:cNvSpPr txBox="1"/>
          <p:nvPr/>
        </p:nvSpPr>
        <p:spPr>
          <a:xfrm>
            <a:off x="5805899" y="8797821"/>
            <a:ext cx="24895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映画</a:t>
            </a:r>
          </a:p>
        </p:txBody>
      </p: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C6301FCF-7F56-6012-B151-D99EEC125828}"/>
              </a:ext>
            </a:extLst>
          </p:cNvPr>
          <p:cNvSpPr txBox="1"/>
          <p:nvPr/>
        </p:nvSpPr>
        <p:spPr>
          <a:xfrm>
            <a:off x="4133866" y="8516167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地域振興券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2BB651EB-7F10-AFA7-9E25-4DA6560D10A4}"/>
              </a:ext>
            </a:extLst>
          </p:cNvPr>
          <p:cNvSpPr txBox="1"/>
          <p:nvPr/>
        </p:nvSpPr>
        <p:spPr>
          <a:xfrm>
            <a:off x="2067051" y="8259521"/>
            <a:ext cx="45734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AT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限定免許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315AA448-5B42-8755-585D-7022145873B3}"/>
              </a:ext>
            </a:extLst>
          </p:cNvPr>
          <p:cNvSpPr txBox="1"/>
          <p:nvPr/>
        </p:nvSpPr>
        <p:spPr>
          <a:xfrm>
            <a:off x="7663200" y="7960416"/>
            <a:ext cx="31468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iPS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細胞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E868E0C1-B9B9-4E8A-49F0-73A2D965BF51}"/>
              </a:ext>
            </a:extLst>
          </p:cNvPr>
          <p:cNvSpPr txBox="1"/>
          <p:nvPr/>
        </p:nvSpPr>
        <p:spPr>
          <a:xfrm>
            <a:off x="9305154" y="8797821"/>
            <a:ext cx="33231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e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スポーツ</a:t>
            </a:r>
          </a:p>
        </p:txBody>
      </p:sp>
      <p:sp>
        <p:nvSpPr>
          <p:cNvPr id="86" name="テキスト ボックス 85">
            <a:extLst>
              <a:ext uri="{FF2B5EF4-FFF2-40B4-BE49-F238E27FC236}">
                <a16:creationId xmlns:a16="http://schemas.microsoft.com/office/drawing/2014/main" id="{79375C20-96D7-8396-DB1F-24E61EBC5629}"/>
              </a:ext>
            </a:extLst>
          </p:cNvPr>
          <p:cNvSpPr txBox="1"/>
          <p:nvPr/>
        </p:nvSpPr>
        <p:spPr>
          <a:xfrm>
            <a:off x="6887703" y="8202349"/>
            <a:ext cx="38361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電子マネー</a:t>
            </a:r>
          </a:p>
        </p:txBody>
      </p: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33C51DB4-FD74-14E1-BC6B-F8B17250A820}"/>
              </a:ext>
            </a:extLst>
          </p:cNvPr>
          <p:cNvSpPr txBox="1"/>
          <p:nvPr/>
        </p:nvSpPr>
        <p:spPr>
          <a:xfrm>
            <a:off x="9012412" y="8625651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仮想通貨</a:t>
            </a:r>
          </a:p>
        </p:txBody>
      </p: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D78DA10B-4E36-BB92-B60D-956B946B6B82}"/>
              </a:ext>
            </a:extLst>
          </p:cNvPr>
          <p:cNvSpPr txBox="1"/>
          <p:nvPr/>
        </p:nvSpPr>
        <p:spPr>
          <a:xfrm>
            <a:off x="8782875" y="8784609"/>
            <a:ext cx="27300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 VR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5962BB63-594A-1816-C054-F3B130AA3F65}"/>
              </a:ext>
            </a:extLst>
          </p:cNvPr>
          <p:cNvSpPr txBox="1"/>
          <p:nvPr/>
        </p:nvSpPr>
        <p:spPr>
          <a:xfrm>
            <a:off x="7425552" y="8576315"/>
            <a:ext cx="28582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なでしこ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ジャパン</a:t>
            </a:r>
          </a:p>
        </p:txBody>
      </p: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97C0B818-4BEB-0AFD-DB55-6ADA8A26BA23}"/>
              </a:ext>
            </a:extLst>
          </p:cNvPr>
          <p:cNvSpPr txBox="1"/>
          <p:nvPr/>
        </p:nvSpPr>
        <p:spPr>
          <a:xfrm>
            <a:off x="1362180" y="8964025"/>
            <a:ext cx="3852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オバタリアン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0CF9E264-2DE8-8B16-B052-181A08CF16CB}"/>
              </a:ext>
            </a:extLst>
          </p:cNvPr>
          <p:cNvSpPr txBox="1"/>
          <p:nvPr/>
        </p:nvSpPr>
        <p:spPr>
          <a:xfrm>
            <a:off x="4389638" y="8712055"/>
            <a:ext cx="27620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リベンジ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F9DB7790-15FF-38D7-508D-23612AEE2308}"/>
              </a:ext>
            </a:extLst>
          </p:cNvPr>
          <p:cNvSpPr txBox="1"/>
          <p:nvPr/>
        </p:nvSpPr>
        <p:spPr>
          <a:xfrm>
            <a:off x="5307033" y="8214989"/>
            <a:ext cx="37399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マニフェスト</a:t>
            </a:r>
          </a:p>
        </p:txBody>
      </p: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5036E3EC-7758-D991-B382-A2A15D4BF71C}"/>
              </a:ext>
            </a:extLst>
          </p:cNvPr>
          <p:cNvSpPr txBox="1"/>
          <p:nvPr/>
        </p:nvSpPr>
        <p:spPr>
          <a:xfrm>
            <a:off x="6856245" y="8986840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政権交代</a:t>
            </a:r>
          </a:p>
        </p:txBody>
      </p:sp>
      <p:sp>
        <p:nvSpPr>
          <p:cNvPr id="94" name="テキスト ボックス 93">
            <a:extLst>
              <a:ext uri="{FF2B5EF4-FFF2-40B4-BE49-F238E27FC236}">
                <a16:creationId xmlns:a16="http://schemas.microsoft.com/office/drawing/2014/main" id="{D29E856F-6220-31E3-A555-F34EE40044F0}"/>
              </a:ext>
            </a:extLst>
          </p:cNvPr>
          <p:cNvSpPr txBox="1"/>
          <p:nvPr/>
        </p:nvSpPr>
        <p:spPr>
          <a:xfrm>
            <a:off x="9213634" y="8396497"/>
            <a:ext cx="2008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忖度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D29AC370-52FB-B311-E552-96A877872E9D}"/>
              </a:ext>
            </a:extLst>
          </p:cNvPr>
          <p:cNvSpPr txBox="1"/>
          <p:nvPr/>
        </p:nvSpPr>
        <p:spPr>
          <a:xfrm>
            <a:off x="5550731" y="8793475"/>
            <a:ext cx="2008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韓流</a:t>
            </a:r>
          </a:p>
        </p:txBody>
      </p:sp>
      <p:sp>
        <p:nvSpPr>
          <p:cNvPr id="96" name="テキスト ボックス 95">
            <a:extLst>
              <a:ext uri="{FF2B5EF4-FFF2-40B4-BE49-F238E27FC236}">
                <a16:creationId xmlns:a16="http://schemas.microsoft.com/office/drawing/2014/main" id="{E14FD813-24D3-C51C-2754-871CF83BA62A}"/>
              </a:ext>
            </a:extLst>
          </p:cNvPr>
          <p:cNvSpPr txBox="1"/>
          <p:nvPr/>
        </p:nvSpPr>
        <p:spPr>
          <a:xfrm>
            <a:off x="2169177" y="8770835"/>
            <a:ext cx="5214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きんさんぎんさん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7" name="テキスト ボックス 96">
            <a:extLst>
              <a:ext uri="{FF2B5EF4-FFF2-40B4-BE49-F238E27FC236}">
                <a16:creationId xmlns:a16="http://schemas.microsoft.com/office/drawing/2014/main" id="{106840F1-0A13-DADF-8443-7499F5C7F9A9}"/>
              </a:ext>
            </a:extLst>
          </p:cNvPr>
          <p:cNvSpPr txBox="1"/>
          <p:nvPr/>
        </p:nvSpPr>
        <p:spPr>
          <a:xfrm>
            <a:off x="6583957" y="8019837"/>
            <a:ext cx="32269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アラフォー</a:t>
            </a:r>
          </a:p>
        </p:txBody>
      </p:sp>
      <p:sp>
        <p:nvSpPr>
          <p:cNvPr id="98" name="テキスト ボックス 97">
            <a:extLst>
              <a:ext uri="{FF2B5EF4-FFF2-40B4-BE49-F238E27FC236}">
                <a16:creationId xmlns:a16="http://schemas.microsoft.com/office/drawing/2014/main" id="{13F8F034-4869-D7CC-2A25-43FF0B90883C}"/>
              </a:ext>
            </a:extLst>
          </p:cNvPr>
          <p:cNvSpPr txBox="1"/>
          <p:nvPr/>
        </p:nvSpPr>
        <p:spPr>
          <a:xfrm>
            <a:off x="2541383" y="8054996"/>
            <a:ext cx="29704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FA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制度</a:t>
            </a:r>
          </a:p>
        </p:txBody>
      </p:sp>
      <p:sp>
        <p:nvSpPr>
          <p:cNvPr id="165" name="テキスト ボックス 164">
            <a:extLst>
              <a:ext uri="{FF2B5EF4-FFF2-40B4-BE49-F238E27FC236}">
                <a16:creationId xmlns:a16="http://schemas.microsoft.com/office/drawing/2014/main" id="{444FF468-CBF9-30F7-1299-5120DDDEA6BB}"/>
              </a:ext>
            </a:extLst>
          </p:cNvPr>
          <p:cNvSpPr txBox="1"/>
          <p:nvPr/>
        </p:nvSpPr>
        <p:spPr>
          <a:xfrm>
            <a:off x="1195909" y="6648333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昭和天皇崩御</a:t>
            </a:r>
          </a:p>
        </p:txBody>
      </p:sp>
      <p:sp>
        <p:nvSpPr>
          <p:cNvPr id="166" name="テキスト ボックス 165">
            <a:extLst>
              <a:ext uri="{FF2B5EF4-FFF2-40B4-BE49-F238E27FC236}">
                <a16:creationId xmlns:a16="http://schemas.microsoft.com/office/drawing/2014/main" id="{72D6E2D3-AEBF-B665-7AC4-8FA478BC67BF}"/>
              </a:ext>
            </a:extLst>
          </p:cNvPr>
          <p:cNvSpPr txBox="1"/>
          <p:nvPr/>
        </p:nvSpPr>
        <p:spPr>
          <a:xfrm>
            <a:off x="1890424" y="5320713"/>
            <a:ext cx="33551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ソ連崩壊</a:t>
            </a:r>
          </a:p>
        </p:txBody>
      </p:sp>
      <p:sp>
        <p:nvSpPr>
          <p:cNvPr id="167" name="テキスト ボックス 166">
            <a:extLst>
              <a:ext uri="{FF2B5EF4-FFF2-40B4-BE49-F238E27FC236}">
                <a16:creationId xmlns:a16="http://schemas.microsoft.com/office/drawing/2014/main" id="{4CC06A05-3289-806B-21EA-E886860C7E78}"/>
              </a:ext>
            </a:extLst>
          </p:cNvPr>
          <p:cNvSpPr txBox="1"/>
          <p:nvPr/>
        </p:nvSpPr>
        <p:spPr>
          <a:xfrm>
            <a:off x="1251840" y="7354079"/>
            <a:ext cx="50864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日経平均株価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38,957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円</a:t>
            </a:r>
          </a:p>
        </p:txBody>
      </p:sp>
      <p:sp>
        <p:nvSpPr>
          <p:cNvPr id="168" name="テキスト ボックス 167">
            <a:extLst>
              <a:ext uri="{FF2B5EF4-FFF2-40B4-BE49-F238E27FC236}">
                <a16:creationId xmlns:a16="http://schemas.microsoft.com/office/drawing/2014/main" id="{4A2423AD-3DC7-714C-DF27-AB196D699A18}"/>
              </a:ext>
            </a:extLst>
          </p:cNvPr>
          <p:cNvSpPr txBox="1"/>
          <p:nvPr/>
        </p:nvSpPr>
        <p:spPr>
          <a:xfrm>
            <a:off x="1352809" y="6837428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平成元年</a:t>
            </a:r>
          </a:p>
        </p:txBody>
      </p:sp>
      <p:sp>
        <p:nvSpPr>
          <p:cNvPr id="169" name="テキスト ボックス 168">
            <a:extLst>
              <a:ext uri="{FF2B5EF4-FFF2-40B4-BE49-F238E27FC236}">
                <a16:creationId xmlns:a16="http://schemas.microsoft.com/office/drawing/2014/main" id="{7A7F269E-0D27-9B1C-9077-A5591EF6BA4C}"/>
              </a:ext>
            </a:extLst>
          </p:cNvPr>
          <p:cNvSpPr txBox="1"/>
          <p:nvPr/>
        </p:nvSpPr>
        <p:spPr>
          <a:xfrm>
            <a:off x="1602266" y="5584790"/>
            <a:ext cx="36757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ドイツ統合</a:t>
            </a:r>
          </a:p>
        </p:txBody>
      </p:sp>
      <p:sp>
        <p:nvSpPr>
          <p:cNvPr id="170" name="テキスト ボックス 169">
            <a:extLst>
              <a:ext uri="{FF2B5EF4-FFF2-40B4-BE49-F238E27FC236}">
                <a16:creationId xmlns:a16="http://schemas.microsoft.com/office/drawing/2014/main" id="{294157D9-A2A5-FC55-0673-2FE3A2CB9396}"/>
              </a:ext>
            </a:extLst>
          </p:cNvPr>
          <p:cNvSpPr txBox="1"/>
          <p:nvPr/>
        </p:nvSpPr>
        <p:spPr>
          <a:xfrm>
            <a:off x="1656377" y="5925838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湾岸戦争</a:t>
            </a:r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CA85519D-7AF1-2F42-DFB4-E4BB67E62799}"/>
              </a:ext>
            </a:extLst>
          </p:cNvPr>
          <p:cNvSpPr txBox="1"/>
          <p:nvPr/>
        </p:nvSpPr>
        <p:spPr>
          <a:xfrm>
            <a:off x="1569651" y="7037336"/>
            <a:ext cx="431700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ｽｰﾊﾟｰﾌｧﾐｺﾝ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72" name="テキスト ボックス 171">
            <a:extLst>
              <a:ext uri="{FF2B5EF4-FFF2-40B4-BE49-F238E27FC236}">
                <a16:creationId xmlns:a16="http://schemas.microsoft.com/office/drawing/2014/main" id="{DDAEB844-C01A-5568-FECB-6F1C0EE25BE7}"/>
              </a:ext>
            </a:extLst>
          </p:cNvPr>
          <p:cNvSpPr txBox="1"/>
          <p:nvPr/>
        </p:nvSpPr>
        <p:spPr>
          <a:xfrm>
            <a:off x="1247203" y="7653156"/>
            <a:ext cx="40605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消費税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3%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73" name="テキスト ボックス 172">
            <a:extLst>
              <a:ext uri="{FF2B5EF4-FFF2-40B4-BE49-F238E27FC236}">
                <a16:creationId xmlns:a16="http://schemas.microsoft.com/office/drawing/2014/main" id="{F65F61B5-628D-8A9C-7C0E-950D4CBAFCC4}"/>
              </a:ext>
            </a:extLst>
          </p:cNvPr>
          <p:cNvSpPr txBox="1"/>
          <p:nvPr/>
        </p:nvSpPr>
        <p:spPr>
          <a:xfrm>
            <a:off x="3510972" y="7693330"/>
            <a:ext cx="40605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消費税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5%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74" name="テキスト ボックス 173">
            <a:extLst>
              <a:ext uri="{FF2B5EF4-FFF2-40B4-BE49-F238E27FC236}">
                <a16:creationId xmlns:a16="http://schemas.microsoft.com/office/drawing/2014/main" id="{F3EAC2E1-C0DD-F149-3951-D3E03643A1EF}"/>
              </a:ext>
            </a:extLst>
          </p:cNvPr>
          <p:cNvSpPr txBox="1"/>
          <p:nvPr/>
        </p:nvSpPr>
        <p:spPr>
          <a:xfrm>
            <a:off x="8200205" y="7693330"/>
            <a:ext cx="40605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消費税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8%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75" name="テキスト ボックス 174">
            <a:extLst>
              <a:ext uri="{FF2B5EF4-FFF2-40B4-BE49-F238E27FC236}">
                <a16:creationId xmlns:a16="http://schemas.microsoft.com/office/drawing/2014/main" id="{5617557D-D7BE-5573-2AFE-4D20038FA70F}"/>
              </a:ext>
            </a:extLst>
          </p:cNvPr>
          <p:cNvSpPr txBox="1"/>
          <p:nvPr/>
        </p:nvSpPr>
        <p:spPr>
          <a:xfrm>
            <a:off x="2922630" y="6465314"/>
            <a:ext cx="48299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Windows95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76" name="テキスト ボックス 175">
            <a:extLst>
              <a:ext uri="{FF2B5EF4-FFF2-40B4-BE49-F238E27FC236}">
                <a16:creationId xmlns:a16="http://schemas.microsoft.com/office/drawing/2014/main" id="{311F6D5A-F6FA-F2FC-0B66-20A37321789B}"/>
              </a:ext>
            </a:extLst>
          </p:cNvPr>
          <p:cNvSpPr txBox="1"/>
          <p:nvPr/>
        </p:nvSpPr>
        <p:spPr>
          <a:xfrm>
            <a:off x="6337074" y="5954703"/>
            <a:ext cx="45414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iphone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77" name="テキスト ボックス 176">
            <a:extLst>
              <a:ext uri="{FF2B5EF4-FFF2-40B4-BE49-F238E27FC236}">
                <a16:creationId xmlns:a16="http://schemas.microsoft.com/office/drawing/2014/main" id="{0E29741E-3F35-7AE1-1872-27D01438304F}"/>
              </a:ext>
            </a:extLst>
          </p:cNvPr>
          <p:cNvSpPr txBox="1"/>
          <p:nvPr/>
        </p:nvSpPr>
        <p:spPr>
          <a:xfrm>
            <a:off x="6735410" y="6613530"/>
            <a:ext cx="5952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スマートフォン発売</a:t>
            </a:r>
          </a:p>
        </p:txBody>
      </p:sp>
      <p:sp>
        <p:nvSpPr>
          <p:cNvPr id="178" name="テキスト ボックス 177">
            <a:extLst>
              <a:ext uri="{FF2B5EF4-FFF2-40B4-BE49-F238E27FC236}">
                <a16:creationId xmlns:a16="http://schemas.microsoft.com/office/drawing/2014/main" id="{EA582516-6CA9-06A8-6173-8CA8B16E244B}"/>
              </a:ext>
            </a:extLst>
          </p:cNvPr>
          <p:cNvSpPr txBox="1"/>
          <p:nvPr/>
        </p:nvSpPr>
        <p:spPr>
          <a:xfrm>
            <a:off x="2365239" y="6649307"/>
            <a:ext cx="49101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皇太子ご成婚</a:t>
            </a:r>
          </a:p>
        </p:txBody>
      </p:sp>
      <p:sp>
        <p:nvSpPr>
          <p:cNvPr id="179" name="テキスト ボックス 178">
            <a:extLst>
              <a:ext uri="{FF2B5EF4-FFF2-40B4-BE49-F238E27FC236}">
                <a16:creationId xmlns:a16="http://schemas.microsoft.com/office/drawing/2014/main" id="{C3BFEECD-1385-FF3E-6D27-D6A0AE3A125A}"/>
              </a:ext>
            </a:extLst>
          </p:cNvPr>
          <p:cNvSpPr txBox="1"/>
          <p:nvPr/>
        </p:nvSpPr>
        <p:spPr>
          <a:xfrm>
            <a:off x="2706455" y="7062496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PS1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80" name="テキスト ボックス 179">
            <a:extLst>
              <a:ext uri="{FF2B5EF4-FFF2-40B4-BE49-F238E27FC236}">
                <a16:creationId xmlns:a16="http://schemas.microsoft.com/office/drawing/2014/main" id="{7E9E1CB5-AFF9-5E78-CE50-345ECA0F4F9A}"/>
              </a:ext>
            </a:extLst>
          </p:cNvPr>
          <p:cNvSpPr txBox="1"/>
          <p:nvPr/>
        </p:nvSpPr>
        <p:spPr>
          <a:xfrm>
            <a:off x="4367828" y="7062496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PS2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81" name="テキスト ボックス 180">
            <a:extLst>
              <a:ext uri="{FF2B5EF4-FFF2-40B4-BE49-F238E27FC236}">
                <a16:creationId xmlns:a16="http://schemas.microsoft.com/office/drawing/2014/main" id="{2EE85672-C136-F1C8-802A-1C03C7ECD1D9}"/>
              </a:ext>
            </a:extLst>
          </p:cNvPr>
          <p:cNvSpPr txBox="1"/>
          <p:nvPr/>
        </p:nvSpPr>
        <p:spPr>
          <a:xfrm>
            <a:off x="6021682" y="6963106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PS3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7F83703A-E6DC-1281-3A26-866182567EC8}"/>
              </a:ext>
            </a:extLst>
          </p:cNvPr>
          <p:cNvSpPr txBox="1"/>
          <p:nvPr/>
        </p:nvSpPr>
        <p:spPr>
          <a:xfrm>
            <a:off x="7875637" y="7343944"/>
            <a:ext cx="4845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マイナンバー法</a:t>
            </a:r>
          </a:p>
        </p:txBody>
      </p:sp>
      <p:sp>
        <p:nvSpPr>
          <p:cNvPr id="183" name="テキスト ボックス 182">
            <a:extLst>
              <a:ext uri="{FF2B5EF4-FFF2-40B4-BE49-F238E27FC236}">
                <a16:creationId xmlns:a16="http://schemas.microsoft.com/office/drawing/2014/main" id="{5B2BC07F-F723-12D4-9A9A-4229D779A131}"/>
              </a:ext>
            </a:extLst>
          </p:cNvPr>
          <p:cNvSpPr txBox="1"/>
          <p:nvPr/>
        </p:nvSpPr>
        <p:spPr>
          <a:xfrm>
            <a:off x="6490627" y="5541081"/>
            <a:ext cx="46856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リーマンショック</a:t>
            </a:r>
          </a:p>
        </p:txBody>
      </p:sp>
      <p:sp>
        <p:nvSpPr>
          <p:cNvPr id="184" name="テキスト ボックス 183">
            <a:extLst>
              <a:ext uri="{FF2B5EF4-FFF2-40B4-BE49-F238E27FC236}">
                <a16:creationId xmlns:a16="http://schemas.microsoft.com/office/drawing/2014/main" id="{0D71BD9E-B999-F462-BA50-A09AE57A9535}"/>
              </a:ext>
            </a:extLst>
          </p:cNvPr>
          <p:cNvSpPr txBox="1"/>
          <p:nvPr/>
        </p:nvSpPr>
        <p:spPr>
          <a:xfrm>
            <a:off x="6035310" y="7147722"/>
            <a:ext cx="31628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Wii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85" name="テキスト ボックス 184">
            <a:extLst>
              <a:ext uri="{FF2B5EF4-FFF2-40B4-BE49-F238E27FC236}">
                <a16:creationId xmlns:a16="http://schemas.microsoft.com/office/drawing/2014/main" id="{731D71E2-BF09-5BAF-563F-AF9D50061EBF}"/>
              </a:ext>
            </a:extLst>
          </p:cNvPr>
          <p:cNvSpPr txBox="1"/>
          <p:nvPr/>
        </p:nvSpPr>
        <p:spPr>
          <a:xfrm>
            <a:off x="5082578" y="7693330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個人情報保護法</a:t>
            </a:r>
          </a:p>
        </p:txBody>
      </p:sp>
      <p:sp>
        <p:nvSpPr>
          <p:cNvPr id="186" name="テキスト ボックス 185">
            <a:extLst>
              <a:ext uri="{FF2B5EF4-FFF2-40B4-BE49-F238E27FC236}">
                <a16:creationId xmlns:a16="http://schemas.microsoft.com/office/drawing/2014/main" id="{5CF7F974-41D8-A357-E741-CE98721677C2}"/>
              </a:ext>
            </a:extLst>
          </p:cNvPr>
          <p:cNvSpPr txBox="1"/>
          <p:nvPr/>
        </p:nvSpPr>
        <p:spPr>
          <a:xfrm>
            <a:off x="2128133" y="5921066"/>
            <a:ext cx="393227" cy="32397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ﾊﾞﾙｾﾛﾅ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ｱﾙﾍﾞｰﾙﾋﾞﾙ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87" name="テキスト ボックス 186">
            <a:extLst>
              <a:ext uri="{FF2B5EF4-FFF2-40B4-BE49-F238E27FC236}">
                <a16:creationId xmlns:a16="http://schemas.microsoft.com/office/drawing/2014/main" id="{EAC4241E-A508-539E-534B-8589125EA985}"/>
              </a:ext>
            </a:extLst>
          </p:cNvPr>
          <p:cNvSpPr txBox="1"/>
          <p:nvPr/>
        </p:nvSpPr>
        <p:spPr>
          <a:xfrm>
            <a:off x="3275988" y="6197007"/>
            <a:ext cx="32269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アトランタ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88" name="テキスト ボックス 187">
            <a:extLst>
              <a:ext uri="{FF2B5EF4-FFF2-40B4-BE49-F238E27FC236}">
                <a16:creationId xmlns:a16="http://schemas.microsoft.com/office/drawing/2014/main" id="{F5430DA9-5B4F-960F-C36B-B97E07C39515}"/>
              </a:ext>
            </a:extLst>
          </p:cNvPr>
          <p:cNvSpPr txBox="1"/>
          <p:nvPr/>
        </p:nvSpPr>
        <p:spPr>
          <a:xfrm>
            <a:off x="4376755" y="6087122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シドニー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89" name="テキスト ボックス 188">
            <a:extLst>
              <a:ext uri="{FF2B5EF4-FFF2-40B4-BE49-F238E27FC236}">
                <a16:creationId xmlns:a16="http://schemas.microsoft.com/office/drawing/2014/main" id="{388A9AFE-CB65-F14E-AA54-2AD53C7048BA}"/>
              </a:ext>
            </a:extLst>
          </p:cNvPr>
          <p:cNvSpPr txBox="1"/>
          <p:nvPr/>
        </p:nvSpPr>
        <p:spPr>
          <a:xfrm>
            <a:off x="5474311" y="6197007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アテネ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90" name="テキスト ボックス 189">
            <a:extLst>
              <a:ext uri="{FF2B5EF4-FFF2-40B4-BE49-F238E27FC236}">
                <a16:creationId xmlns:a16="http://schemas.microsoft.com/office/drawing/2014/main" id="{625584D1-8A3E-4B21-2BAE-A321FF5806E7}"/>
              </a:ext>
            </a:extLst>
          </p:cNvPr>
          <p:cNvSpPr txBox="1"/>
          <p:nvPr/>
        </p:nvSpPr>
        <p:spPr>
          <a:xfrm>
            <a:off x="6586905" y="6188155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北京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91" name="テキスト ボックス 190">
            <a:extLst>
              <a:ext uri="{FF2B5EF4-FFF2-40B4-BE49-F238E27FC236}">
                <a16:creationId xmlns:a16="http://schemas.microsoft.com/office/drawing/2014/main" id="{9594DE3D-1D55-1BA6-33DB-374B9A45197A}"/>
              </a:ext>
            </a:extLst>
          </p:cNvPr>
          <p:cNvSpPr txBox="1"/>
          <p:nvPr/>
        </p:nvSpPr>
        <p:spPr>
          <a:xfrm>
            <a:off x="7684465" y="6085138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ロンドン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92" name="テキスト ボックス 191">
            <a:extLst>
              <a:ext uri="{FF2B5EF4-FFF2-40B4-BE49-F238E27FC236}">
                <a16:creationId xmlns:a16="http://schemas.microsoft.com/office/drawing/2014/main" id="{142B9134-C2A1-FDA7-3A0B-A46F20949438}"/>
              </a:ext>
            </a:extLst>
          </p:cNvPr>
          <p:cNvSpPr txBox="1"/>
          <p:nvPr/>
        </p:nvSpPr>
        <p:spPr>
          <a:xfrm>
            <a:off x="8724315" y="6188155"/>
            <a:ext cx="431700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ﾘｵﾃﾞｼﾞｬﾈｲﾛ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93" name="テキスト ボックス 192">
            <a:extLst>
              <a:ext uri="{FF2B5EF4-FFF2-40B4-BE49-F238E27FC236}">
                <a16:creationId xmlns:a16="http://schemas.microsoft.com/office/drawing/2014/main" id="{315BE0BC-FC40-7855-8EEA-55FCA3CF260C}"/>
              </a:ext>
            </a:extLst>
          </p:cNvPr>
          <p:cNvSpPr txBox="1"/>
          <p:nvPr/>
        </p:nvSpPr>
        <p:spPr>
          <a:xfrm>
            <a:off x="3772971" y="6869238"/>
            <a:ext cx="393227" cy="32397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ﾜｰﾙﾄﾞｶｯﾌﾟ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ﾌﾗﾝｽ大会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初出場</a:t>
            </a:r>
          </a:p>
        </p:txBody>
      </p:sp>
      <p:sp>
        <p:nvSpPr>
          <p:cNvPr id="194" name="テキスト ボックス 193">
            <a:extLst>
              <a:ext uri="{FF2B5EF4-FFF2-40B4-BE49-F238E27FC236}">
                <a16:creationId xmlns:a16="http://schemas.microsoft.com/office/drawing/2014/main" id="{1FAA121D-17E4-9AFD-3F0B-A16D8C7EF1B3}"/>
              </a:ext>
            </a:extLst>
          </p:cNvPr>
          <p:cNvSpPr txBox="1"/>
          <p:nvPr/>
        </p:nvSpPr>
        <p:spPr>
          <a:xfrm>
            <a:off x="4886207" y="6965658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日韓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ﾜｰﾙﾄﾞｶｯﾌﾟ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95" name="テキスト ボックス 194">
            <a:extLst>
              <a:ext uri="{FF2B5EF4-FFF2-40B4-BE49-F238E27FC236}">
                <a16:creationId xmlns:a16="http://schemas.microsoft.com/office/drawing/2014/main" id="{310DCCDC-166D-982C-A546-416FCAD5FBA0}"/>
              </a:ext>
            </a:extLst>
          </p:cNvPr>
          <p:cNvSpPr txBox="1"/>
          <p:nvPr/>
        </p:nvSpPr>
        <p:spPr>
          <a:xfrm>
            <a:off x="2951366" y="7268506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阪神・淡路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大震災</a:t>
            </a:r>
          </a:p>
        </p:txBody>
      </p:sp>
      <p:sp>
        <p:nvSpPr>
          <p:cNvPr id="196" name="テキスト ボックス 195">
            <a:extLst>
              <a:ext uri="{FF2B5EF4-FFF2-40B4-BE49-F238E27FC236}">
                <a16:creationId xmlns:a16="http://schemas.microsoft.com/office/drawing/2014/main" id="{7D2DE739-8494-D655-C78A-9E581284FA83}"/>
              </a:ext>
            </a:extLst>
          </p:cNvPr>
          <p:cNvSpPr txBox="1"/>
          <p:nvPr/>
        </p:nvSpPr>
        <p:spPr>
          <a:xfrm>
            <a:off x="7421134" y="7268506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東日本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大震災</a:t>
            </a:r>
          </a:p>
        </p:txBody>
      </p:sp>
      <p:sp>
        <p:nvSpPr>
          <p:cNvPr id="197" name="テキスト ボックス 196">
            <a:extLst>
              <a:ext uri="{FF2B5EF4-FFF2-40B4-BE49-F238E27FC236}">
                <a16:creationId xmlns:a16="http://schemas.microsoft.com/office/drawing/2014/main" id="{8833BE76-66E9-8EAF-5301-52C2FEB6EF87}"/>
              </a:ext>
            </a:extLst>
          </p:cNvPr>
          <p:cNvSpPr txBox="1"/>
          <p:nvPr/>
        </p:nvSpPr>
        <p:spPr>
          <a:xfrm>
            <a:off x="2940144" y="5461626"/>
            <a:ext cx="43971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Amazon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サービス開始</a:t>
            </a:r>
          </a:p>
        </p:txBody>
      </p:sp>
      <p:sp>
        <p:nvSpPr>
          <p:cNvPr id="198" name="テキスト ボックス 197">
            <a:extLst>
              <a:ext uri="{FF2B5EF4-FFF2-40B4-BE49-F238E27FC236}">
                <a16:creationId xmlns:a16="http://schemas.microsoft.com/office/drawing/2014/main" id="{E3954809-E3F1-DF67-916D-8E5BF0A8641E}"/>
              </a:ext>
            </a:extLst>
          </p:cNvPr>
          <p:cNvSpPr txBox="1"/>
          <p:nvPr/>
        </p:nvSpPr>
        <p:spPr>
          <a:xfrm>
            <a:off x="3527773" y="7211945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楽天市場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開設</a:t>
            </a:r>
          </a:p>
        </p:txBody>
      </p:sp>
      <p:sp>
        <p:nvSpPr>
          <p:cNvPr id="199" name="テキスト ボックス 198">
            <a:extLst>
              <a:ext uri="{FF2B5EF4-FFF2-40B4-BE49-F238E27FC236}">
                <a16:creationId xmlns:a16="http://schemas.microsoft.com/office/drawing/2014/main" id="{FD07576B-92FB-840C-0504-2BB20D038DDE}"/>
              </a:ext>
            </a:extLst>
          </p:cNvPr>
          <p:cNvSpPr txBox="1"/>
          <p:nvPr/>
        </p:nvSpPr>
        <p:spPr>
          <a:xfrm>
            <a:off x="2201529" y="6335106"/>
            <a:ext cx="5919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インターネット普及</a:t>
            </a:r>
          </a:p>
        </p:txBody>
      </p:sp>
      <p:sp>
        <p:nvSpPr>
          <p:cNvPr id="200" name="テキスト ボックス 199">
            <a:extLst>
              <a:ext uri="{FF2B5EF4-FFF2-40B4-BE49-F238E27FC236}">
                <a16:creationId xmlns:a16="http://schemas.microsoft.com/office/drawing/2014/main" id="{72755B76-2536-0EB6-21AF-93492709FE90}"/>
              </a:ext>
            </a:extLst>
          </p:cNvPr>
          <p:cNvSpPr txBox="1"/>
          <p:nvPr/>
        </p:nvSpPr>
        <p:spPr>
          <a:xfrm>
            <a:off x="8421489" y="6465314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Windows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10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1" name="テキスト ボックス 200">
            <a:extLst>
              <a:ext uri="{FF2B5EF4-FFF2-40B4-BE49-F238E27FC236}">
                <a16:creationId xmlns:a16="http://schemas.microsoft.com/office/drawing/2014/main" id="{40B5A9D2-AD78-0ED0-BFE3-6C4F587B5FFD}"/>
              </a:ext>
            </a:extLst>
          </p:cNvPr>
          <p:cNvSpPr txBox="1"/>
          <p:nvPr/>
        </p:nvSpPr>
        <p:spPr>
          <a:xfrm>
            <a:off x="1788855" y="7587348"/>
            <a:ext cx="38681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バブル経済</a:t>
            </a:r>
          </a:p>
        </p:txBody>
      </p:sp>
      <p:sp>
        <p:nvSpPr>
          <p:cNvPr id="202" name="テキスト ボックス 201">
            <a:extLst>
              <a:ext uri="{FF2B5EF4-FFF2-40B4-BE49-F238E27FC236}">
                <a16:creationId xmlns:a16="http://schemas.microsoft.com/office/drawing/2014/main" id="{321F1C13-5106-D90C-489B-D64ABFDAF4EE}"/>
              </a:ext>
            </a:extLst>
          </p:cNvPr>
          <p:cNvSpPr txBox="1"/>
          <p:nvPr/>
        </p:nvSpPr>
        <p:spPr>
          <a:xfrm>
            <a:off x="7054446" y="5910166"/>
            <a:ext cx="44772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インスタグラム</a:t>
            </a:r>
          </a:p>
        </p:txBody>
      </p:sp>
      <p:sp>
        <p:nvSpPr>
          <p:cNvPr id="203" name="テキスト ボックス 202">
            <a:extLst>
              <a:ext uri="{FF2B5EF4-FFF2-40B4-BE49-F238E27FC236}">
                <a16:creationId xmlns:a16="http://schemas.microsoft.com/office/drawing/2014/main" id="{FC63E014-13AB-6470-1C6D-4F24F44C2BA9}"/>
              </a:ext>
            </a:extLst>
          </p:cNvPr>
          <p:cNvSpPr txBox="1"/>
          <p:nvPr/>
        </p:nvSpPr>
        <p:spPr>
          <a:xfrm>
            <a:off x="5960898" y="5656454"/>
            <a:ext cx="43971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ツイッター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サービス開始</a:t>
            </a:r>
          </a:p>
        </p:txBody>
      </p:sp>
      <p:sp>
        <p:nvSpPr>
          <p:cNvPr id="204" name="テキスト ボックス 203">
            <a:extLst>
              <a:ext uri="{FF2B5EF4-FFF2-40B4-BE49-F238E27FC236}">
                <a16:creationId xmlns:a16="http://schemas.microsoft.com/office/drawing/2014/main" id="{9DE775E5-D4FE-0C66-BBF7-3251572D2A6E}"/>
              </a:ext>
            </a:extLst>
          </p:cNvPr>
          <p:cNvSpPr txBox="1"/>
          <p:nvPr/>
        </p:nvSpPr>
        <p:spPr>
          <a:xfrm>
            <a:off x="5994849" y="7516610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第一次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安倍内閣</a:t>
            </a:r>
          </a:p>
        </p:txBody>
      </p:sp>
      <p:sp>
        <p:nvSpPr>
          <p:cNvPr id="205" name="テキスト ボックス 204">
            <a:extLst>
              <a:ext uri="{FF2B5EF4-FFF2-40B4-BE49-F238E27FC236}">
                <a16:creationId xmlns:a16="http://schemas.microsoft.com/office/drawing/2014/main" id="{E97D1763-E40B-5B24-1DA0-8C42DF49BC4D}"/>
              </a:ext>
            </a:extLst>
          </p:cNvPr>
          <p:cNvSpPr txBox="1"/>
          <p:nvPr/>
        </p:nvSpPr>
        <p:spPr>
          <a:xfrm>
            <a:off x="7555840" y="7683483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第二次安倍内閣</a:t>
            </a:r>
          </a:p>
        </p:txBody>
      </p:sp>
      <p:sp>
        <p:nvSpPr>
          <p:cNvPr id="206" name="テキスト ボックス 205">
            <a:extLst>
              <a:ext uri="{FF2B5EF4-FFF2-40B4-BE49-F238E27FC236}">
                <a16:creationId xmlns:a16="http://schemas.microsoft.com/office/drawing/2014/main" id="{3BEC505C-423C-D765-71B8-910D535F44F2}"/>
              </a:ext>
            </a:extLst>
          </p:cNvPr>
          <p:cNvSpPr txBox="1"/>
          <p:nvPr/>
        </p:nvSpPr>
        <p:spPr>
          <a:xfrm>
            <a:off x="2964992" y="7576199"/>
            <a:ext cx="36597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地下鉄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サリン事件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7" name="テキスト ボックス 206">
            <a:extLst>
              <a:ext uri="{FF2B5EF4-FFF2-40B4-BE49-F238E27FC236}">
                <a16:creationId xmlns:a16="http://schemas.microsoft.com/office/drawing/2014/main" id="{13EC4607-0F04-8F4D-470E-2AE4FAA78B50}"/>
              </a:ext>
            </a:extLst>
          </p:cNvPr>
          <p:cNvSpPr txBox="1"/>
          <p:nvPr/>
        </p:nvSpPr>
        <p:spPr>
          <a:xfrm>
            <a:off x="3240724" y="6661820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GB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ポケモン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208" name="テキスト ボックス 207">
            <a:extLst>
              <a:ext uri="{FF2B5EF4-FFF2-40B4-BE49-F238E27FC236}">
                <a16:creationId xmlns:a16="http://schemas.microsoft.com/office/drawing/2014/main" id="{DCA123BE-96A4-098A-2CC0-70A6B0024FC0}"/>
              </a:ext>
            </a:extLst>
          </p:cNvPr>
          <p:cNvSpPr txBox="1"/>
          <p:nvPr/>
        </p:nvSpPr>
        <p:spPr>
          <a:xfrm>
            <a:off x="3827973" y="6399566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長野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09" name="テキスト ボックス 208">
            <a:extLst>
              <a:ext uri="{FF2B5EF4-FFF2-40B4-BE49-F238E27FC236}">
                <a16:creationId xmlns:a16="http://schemas.microsoft.com/office/drawing/2014/main" id="{2598E6F2-860C-0A3E-38A8-463C256D5A74}"/>
              </a:ext>
            </a:extLst>
          </p:cNvPr>
          <p:cNvSpPr txBox="1"/>
          <p:nvPr/>
        </p:nvSpPr>
        <p:spPr>
          <a:xfrm>
            <a:off x="3808738" y="7409855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明石海峡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大橋開通</a:t>
            </a:r>
          </a:p>
        </p:txBody>
      </p:sp>
      <p:sp>
        <p:nvSpPr>
          <p:cNvPr id="210" name="テキスト ボックス 209">
            <a:extLst>
              <a:ext uri="{FF2B5EF4-FFF2-40B4-BE49-F238E27FC236}">
                <a16:creationId xmlns:a16="http://schemas.microsoft.com/office/drawing/2014/main" id="{683CED88-0314-4FAB-E0ED-871864FE376F}"/>
              </a:ext>
            </a:extLst>
          </p:cNvPr>
          <p:cNvSpPr txBox="1"/>
          <p:nvPr/>
        </p:nvSpPr>
        <p:spPr>
          <a:xfrm>
            <a:off x="3832783" y="5475624"/>
            <a:ext cx="30666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Google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設立</a:t>
            </a:r>
          </a:p>
        </p:txBody>
      </p:sp>
      <p:sp>
        <p:nvSpPr>
          <p:cNvPr id="211" name="テキスト ボックス 210">
            <a:extLst>
              <a:ext uri="{FF2B5EF4-FFF2-40B4-BE49-F238E27FC236}">
                <a16:creationId xmlns:a16="http://schemas.microsoft.com/office/drawing/2014/main" id="{DC280581-993E-5A67-E21D-4B0079A64C56}"/>
              </a:ext>
            </a:extLst>
          </p:cNvPr>
          <p:cNvSpPr txBox="1"/>
          <p:nvPr/>
        </p:nvSpPr>
        <p:spPr>
          <a:xfrm>
            <a:off x="4892675" y="5475628"/>
            <a:ext cx="3820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ユーロ硬貨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12" name="テキスト ボックス 211">
            <a:extLst>
              <a:ext uri="{FF2B5EF4-FFF2-40B4-BE49-F238E27FC236}">
                <a16:creationId xmlns:a16="http://schemas.microsoft.com/office/drawing/2014/main" id="{0AB8CBF1-CCF4-ECB5-C4CC-954076C0C6AB}"/>
              </a:ext>
            </a:extLst>
          </p:cNvPr>
          <p:cNvSpPr txBox="1"/>
          <p:nvPr/>
        </p:nvSpPr>
        <p:spPr>
          <a:xfrm>
            <a:off x="4584739" y="5872571"/>
            <a:ext cx="47017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アメリカ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同時多発テロ</a:t>
            </a:r>
          </a:p>
        </p:txBody>
      </p:sp>
      <p:sp>
        <p:nvSpPr>
          <p:cNvPr id="213" name="テキスト ボックス 212">
            <a:extLst>
              <a:ext uri="{FF2B5EF4-FFF2-40B4-BE49-F238E27FC236}">
                <a16:creationId xmlns:a16="http://schemas.microsoft.com/office/drawing/2014/main" id="{313208B8-0177-0CB4-0165-D9C12046A02F}"/>
              </a:ext>
            </a:extLst>
          </p:cNvPr>
          <p:cNvSpPr txBox="1"/>
          <p:nvPr/>
        </p:nvSpPr>
        <p:spPr>
          <a:xfrm>
            <a:off x="5185606" y="5925838"/>
            <a:ext cx="36277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イラク戦争</a:t>
            </a:r>
          </a:p>
        </p:txBody>
      </p:sp>
      <p:sp>
        <p:nvSpPr>
          <p:cNvPr id="214" name="テキスト ボックス 213">
            <a:extLst>
              <a:ext uri="{FF2B5EF4-FFF2-40B4-BE49-F238E27FC236}">
                <a16:creationId xmlns:a16="http://schemas.microsoft.com/office/drawing/2014/main" id="{3AF58B32-1A7C-72CE-7EE2-50768BB28F23}"/>
              </a:ext>
            </a:extLst>
          </p:cNvPr>
          <p:cNvSpPr txBox="1"/>
          <p:nvPr/>
        </p:nvSpPr>
        <p:spPr>
          <a:xfrm>
            <a:off x="4266040" y="7642806"/>
            <a:ext cx="5471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2000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円札発行</a:t>
            </a:r>
          </a:p>
        </p:txBody>
      </p:sp>
      <p:sp>
        <p:nvSpPr>
          <p:cNvPr id="215" name="テキスト ボックス 214">
            <a:extLst>
              <a:ext uri="{FF2B5EF4-FFF2-40B4-BE49-F238E27FC236}">
                <a16:creationId xmlns:a16="http://schemas.microsoft.com/office/drawing/2014/main" id="{83DFB877-0BE7-CF0B-732F-1D9C9418FD07}"/>
              </a:ext>
            </a:extLst>
          </p:cNvPr>
          <p:cNvSpPr txBox="1"/>
          <p:nvPr/>
        </p:nvSpPr>
        <p:spPr>
          <a:xfrm>
            <a:off x="7341573" y="6970634"/>
            <a:ext cx="43490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アナログ放送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終了</a:t>
            </a:r>
          </a:p>
        </p:txBody>
      </p:sp>
      <p:sp>
        <p:nvSpPr>
          <p:cNvPr id="216" name="テキスト ボックス 215">
            <a:extLst>
              <a:ext uri="{FF2B5EF4-FFF2-40B4-BE49-F238E27FC236}">
                <a16:creationId xmlns:a16="http://schemas.microsoft.com/office/drawing/2014/main" id="{A80CEB4F-981D-0420-461E-AA5195E73DFD}"/>
              </a:ext>
            </a:extLst>
          </p:cNvPr>
          <p:cNvSpPr txBox="1"/>
          <p:nvPr/>
        </p:nvSpPr>
        <p:spPr>
          <a:xfrm>
            <a:off x="2422365" y="7554870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細川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連立政権</a:t>
            </a:r>
          </a:p>
        </p:txBody>
      </p:sp>
      <p:sp>
        <p:nvSpPr>
          <p:cNvPr id="217" name="テキスト ボックス 216">
            <a:extLst>
              <a:ext uri="{FF2B5EF4-FFF2-40B4-BE49-F238E27FC236}">
                <a16:creationId xmlns:a16="http://schemas.microsoft.com/office/drawing/2014/main" id="{4E666B20-7531-1B33-CC17-55A606951235}"/>
              </a:ext>
            </a:extLst>
          </p:cNvPr>
          <p:cNvSpPr txBox="1"/>
          <p:nvPr/>
        </p:nvSpPr>
        <p:spPr>
          <a:xfrm>
            <a:off x="6874574" y="7511851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民主党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政権</a:t>
            </a:r>
          </a:p>
        </p:txBody>
      </p:sp>
      <p:sp>
        <p:nvSpPr>
          <p:cNvPr id="218" name="テキスト ボックス 217">
            <a:extLst>
              <a:ext uri="{FF2B5EF4-FFF2-40B4-BE49-F238E27FC236}">
                <a16:creationId xmlns:a16="http://schemas.microsoft.com/office/drawing/2014/main" id="{45C0C49E-59B7-5824-8AC1-85481B1F367B}"/>
              </a:ext>
            </a:extLst>
          </p:cNvPr>
          <p:cNvSpPr txBox="1"/>
          <p:nvPr/>
        </p:nvSpPr>
        <p:spPr>
          <a:xfrm>
            <a:off x="5096202" y="7280142"/>
            <a:ext cx="55833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地デジ放送開始</a:t>
            </a:r>
          </a:p>
        </p:txBody>
      </p:sp>
      <p:sp>
        <p:nvSpPr>
          <p:cNvPr id="219" name="テキスト ボックス 218">
            <a:extLst>
              <a:ext uri="{FF2B5EF4-FFF2-40B4-BE49-F238E27FC236}">
                <a16:creationId xmlns:a16="http://schemas.microsoft.com/office/drawing/2014/main" id="{49CB2B12-5BCA-93E0-BC8F-7E2A4E545C84}"/>
              </a:ext>
            </a:extLst>
          </p:cNvPr>
          <p:cNvSpPr txBox="1"/>
          <p:nvPr/>
        </p:nvSpPr>
        <p:spPr>
          <a:xfrm>
            <a:off x="3530593" y="6029337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香港返還</a:t>
            </a:r>
          </a:p>
        </p:txBody>
      </p:sp>
      <p:sp>
        <p:nvSpPr>
          <p:cNvPr id="220" name="テキスト ボックス 219">
            <a:extLst>
              <a:ext uri="{FF2B5EF4-FFF2-40B4-BE49-F238E27FC236}">
                <a16:creationId xmlns:a16="http://schemas.microsoft.com/office/drawing/2014/main" id="{CBD28CC2-78F5-C706-6F61-656D2FC93E76}"/>
              </a:ext>
            </a:extLst>
          </p:cNvPr>
          <p:cNvSpPr txBox="1"/>
          <p:nvPr/>
        </p:nvSpPr>
        <p:spPr>
          <a:xfrm>
            <a:off x="7869950" y="6382217"/>
            <a:ext cx="47017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東京ｵﾘﾝﾋﾟｯｸ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決定</a:t>
            </a:r>
          </a:p>
        </p:txBody>
      </p:sp>
      <p:sp>
        <p:nvSpPr>
          <p:cNvPr id="221" name="テキスト ボックス 220">
            <a:extLst>
              <a:ext uri="{FF2B5EF4-FFF2-40B4-BE49-F238E27FC236}">
                <a16:creationId xmlns:a16="http://schemas.microsoft.com/office/drawing/2014/main" id="{E56ADAAF-A16C-0580-4718-90110669FD37}"/>
              </a:ext>
            </a:extLst>
          </p:cNvPr>
          <p:cNvSpPr txBox="1"/>
          <p:nvPr/>
        </p:nvSpPr>
        <p:spPr>
          <a:xfrm>
            <a:off x="7378706" y="6663778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スマホ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普及開始</a:t>
            </a:r>
          </a:p>
        </p:txBody>
      </p:sp>
      <p:sp>
        <p:nvSpPr>
          <p:cNvPr id="222" name="テキスト ボックス 221">
            <a:extLst>
              <a:ext uri="{FF2B5EF4-FFF2-40B4-BE49-F238E27FC236}">
                <a16:creationId xmlns:a16="http://schemas.microsoft.com/office/drawing/2014/main" id="{0D7C917B-FAC3-3864-B1B5-403B42FAD1B4}"/>
              </a:ext>
            </a:extLst>
          </p:cNvPr>
          <p:cNvSpPr txBox="1"/>
          <p:nvPr/>
        </p:nvSpPr>
        <p:spPr>
          <a:xfrm>
            <a:off x="7711649" y="6705438"/>
            <a:ext cx="38040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スカイツリー</a:t>
            </a:r>
          </a:p>
        </p:txBody>
      </p:sp>
      <p:sp>
        <p:nvSpPr>
          <p:cNvPr id="223" name="テキスト ボックス 222">
            <a:extLst>
              <a:ext uri="{FF2B5EF4-FFF2-40B4-BE49-F238E27FC236}">
                <a16:creationId xmlns:a16="http://schemas.microsoft.com/office/drawing/2014/main" id="{A3126BE4-0F71-AC1E-4D6D-3A57A6561915}"/>
              </a:ext>
            </a:extLst>
          </p:cNvPr>
          <p:cNvSpPr txBox="1"/>
          <p:nvPr/>
        </p:nvSpPr>
        <p:spPr>
          <a:xfrm>
            <a:off x="4151316" y="7249839"/>
            <a:ext cx="24094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i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モード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24" name="テキスト ボックス 223">
            <a:extLst>
              <a:ext uri="{FF2B5EF4-FFF2-40B4-BE49-F238E27FC236}">
                <a16:creationId xmlns:a16="http://schemas.microsoft.com/office/drawing/2014/main" id="{94E8B25F-AA8C-7A82-E808-5EB9B4D8B6B1}"/>
              </a:ext>
            </a:extLst>
          </p:cNvPr>
          <p:cNvSpPr txBox="1"/>
          <p:nvPr/>
        </p:nvSpPr>
        <p:spPr>
          <a:xfrm>
            <a:off x="4832714" y="7501970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日朝平壌宣言</a:t>
            </a:r>
          </a:p>
        </p:txBody>
      </p:sp>
      <p:sp>
        <p:nvSpPr>
          <p:cNvPr id="225" name="テキスト ボックス 224">
            <a:extLst>
              <a:ext uri="{FF2B5EF4-FFF2-40B4-BE49-F238E27FC236}">
                <a16:creationId xmlns:a16="http://schemas.microsoft.com/office/drawing/2014/main" id="{159B18DA-50AC-FA94-1084-F87E6031C867}"/>
              </a:ext>
            </a:extLst>
          </p:cNvPr>
          <p:cNvSpPr txBox="1"/>
          <p:nvPr/>
        </p:nvSpPr>
        <p:spPr>
          <a:xfrm>
            <a:off x="3240724" y="6943140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YAHOO!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ｻｰﾋﾞｽ開始</a:t>
            </a:r>
          </a:p>
        </p:txBody>
      </p:sp>
      <p:sp>
        <p:nvSpPr>
          <p:cNvPr id="226" name="テキスト ボックス 225">
            <a:extLst>
              <a:ext uri="{FF2B5EF4-FFF2-40B4-BE49-F238E27FC236}">
                <a16:creationId xmlns:a16="http://schemas.microsoft.com/office/drawing/2014/main" id="{1A3E0635-B978-09A8-CB50-12D7E21AF7BD}"/>
              </a:ext>
            </a:extLst>
          </p:cNvPr>
          <p:cNvSpPr txBox="1"/>
          <p:nvPr/>
        </p:nvSpPr>
        <p:spPr>
          <a:xfrm>
            <a:off x="6326846" y="7243643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郵政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民営化</a:t>
            </a:r>
          </a:p>
        </p:txBody>
      </p:sp>
      <p:sp>
        <p:nvSpPr>
          <p:cNvPr id="227" name="テキスト ボックス 226">
            <a:extLst>
              <a:ext uri="{FF2B5EF4-FFF2-40B4-BE49-F238E27FC236}">
                <a16:creationId xmlns:a16="http://schemas.microsoft.com/office/drawing/2014/main" id="{B33DC7B4-B856-8C66-5D17-4B1551B7F99E}"/>
              </a:ext>
            </a:extLst>
          </p:cNvPr>
          <p:cNvSpPr txBox="1"/>
          <p:nvPr/>
        </p:nvSpPr>
        <p:spPr>
          <a:xfrm>
            <a:off x="6747293" y="5716759"/>
            <a:ext cx="53749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米オバマ大統領</a:t>
            </a:r>
          </a:p>
        </p:txBody>
      </p:sp>
      <p:sp>
        <p:nvSpPr>
          <p:cNvPr id="228" name="テキスト ボックス 227">
            <a:extLst>
              <a:ext uri="{FF2B5EF4-FFF2-40B4-BE49-F238E27FC236}">
                <a16:creationId xmlns:a16="http://schemas.microsoft.com/office/drawing/2014/main" id="{42F855ED-C58B-C2C5-3830-8300C5619D49}"/>
              </a:ext>
            </a:extLst>
          </p:cNvPr>
          <p:cNvSpPr txBox="1"/>
          <p:nvPr/>
        </p:nvSpPr>
        <p:spPr>
          <a:xfrm>
            <a:off x="9079540" y="5460827"/>
            <a:ext cx="57757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米トランプ大統領</a:t>
            </a:r>
          </a:p>
        </p:txBody>
      </p:sp>
      <p:sp>
        <p:nvSpPr>
          <p:cNvPr id="229" name="テキスト ボックス 228">
            <a:extLst>
              <a:ext uri="{FF2B5EF4-FFF2-40B4-BE49-F238E27FC236}">
                <a16:creationId xmlns:a16="http://schemas.microsoft.com/office/drawing/2014/main" id="{057BDAE2-2B78-2D77-0333-42B15DD7EF35}"/>
              </a:ext>
            </a:extLst>
          </p:cNvPr>
          <p:cNvSpPr txBox="1"/>
          <p:nvPr/>
        </p:nvSpPr>
        <p:spPr>
          <a:xfrm>
            <a:off x="5633345" y="5475628"/>
            <a:ext cx="56955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YOUTUBE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設立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30" name="テキスト ボックス 229">
            <a:extLst>
              <a:ext uri="{FF2B5EF4-FFF2-40B4-BE49-F238E27FC236}">
                <a16:creationId xmlns:a16="http://schemas.microsoft.com/office/drawing/2014/main" id="{4CDC842D-F5DD-D2D3-E656-723FB35FCD3E}"/>
              </a:ext>
            </a:extLst>
          </p:cNvPr>
          <p:cNvSpPr txBox="1"/>
          <p:nvPr/>
        </p:nvSpPr>
        <p:spPr>
          <a:xfrm>
            <a:off x="1702661" y="6648333"/>
            <a:ext cx="20086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花博</a:t>
            </a:r>
          </a:p>
        </p:txBody>
      </p:sp>
      <p:sp>
        <p:nvSpPr>
          <p:cNvPr id="231" name="テキスト ボックス 230">
            <a:extLst>
              <a:ext uri="{FF2B5EF4-FFF2-40B4-BE49-F238E27FC236}">
                <a16:creationId xmlns:a16="http://schemas.microsoft.com/office/drawing/2014/main" id="{2728B9FB-3C59-FEA6-A151-FD17A1158120}"/>
              </a:ext>
            </a:extLst>
          </p:cNvPr>
          <p:cNvSpPr txBox="1"/>
          <p:nvPr/>
        </p:nvSpPr>
        <p:spPr>
          <a:xfrm>
            <a:off x="5715372" y="6760908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愛知万博</a:t>
            </a:r>
          </a:p>
        </p:txBody>
      </p:sp>
      <p:sp>
        <p:nvSpPr>
          <p:cNvPr id="232" name="テキスト ボックス 231">
            <a:extLst>
              <a:ext uri="{FF2B5EF4-FFF2-40B4-BE49-F238E27FC236}">
                <a16:creationId xmlns:a16="http://schemas.microsoft.com/office/drawing/2014/main" id="{8BDB6D8F-201E-B4A0-F40E-1E4B5EF886BA}"/>
              </a:ext>
            </a:extLst>
          </p:cNvPr>
          <p:cNvSpPr txBox="1"/>
          <p:nvPr/>
        </p:nvSpPr>
        <p:spPr>
          <a:xfrm>
            <a:off x="7106114" y="6075058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上海万博</a:t>
            </a:r>
          </a:p>
        </p:txBody>
      </p:sp>
      <p:sp>
        <p:nvSpPr>
          <p:cNvPr id="233" name="テキスト ボックス 232">
            <a:extLst>
              <a:ext uri="{FF2B5EF4-FFF2-40B4-BE49-F238E27FC236}">
                <a16:creationId xmlns:a16="http://schemas.microsoft.com/office/drawing/2014/main" id="{19370182-B04E-C230-9833-819DF208F24B}"/>
              </a:ext>
            </a:extLst>
          </p:cNvPr>
          <p:cNvSpPr txBox="1"/>
          <p:nvPr/>
        </p:nvSpPr>
        <p:spPr>
          <a:xfrm>
            <a:off x="9112543" y="7372540"/>
            <a:ext cx="20728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IR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法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34" name="テキスト ボックス 233">
            <a:extLst>
              <a:ext uri="{FF2B5EF4-FFF2-40B4-BE49-F238E27FC236}">
                <a16:creationId xmlns:a16="http://schemas.microsoft.com/office/drawing/2014/main" id="{8F93EC76-B019-2AD9-48AC-BE8BC9663C17}"/>
              </a:ext>
            </a:extLst>
          </p:cNvPr>
          <p:cNvSpPr txBox="1"/>
          <p:nvPr/>
        </p:nvSpPr>
        <p:spPr>
          <a:xfrm>
            <a:off x="4687354" y="6763594"/>
            <a:ext cx="24575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Suica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35" name="テキスト ボックス 234">
            <a:extLst>
              <a:ext uri="{FF2B5EF4-FFF2-40B4-BE49-F238E27FC236}">
                <a16:creationId xmlns:a16="http://schemas.microsoft.com/office/drawing/2014/main" id="{B9908F4B-A7AE-8ADD-3164-C64C31C1DEDA}"/>
              </a:ext>
            </a:extLst>
          </p:cNvPr>
          <p:cNvSpPr txBox="1"/>
          <p:nvPr/>
        </p:nvSpPr>
        <p:spPr>
          <a:xfrm>
            <a:off x="2150694" y="7068660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のぞみ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運行開始</a:t>
            </a:r>
          </a:p>
        </p:txBody>
      </p:sp>
      <p:sp>
        <p:nvSpPr>
          <p:cNvPr id="236" name="テキスト ボックス 235">
            <a:extLst>
              <a:ext uri="{FF2B5EF4-FFF2-40B4-BE49-F238E27FC236}">
                <a16:creationId xmlns:a16="http://schemas.microsoft.com/office/drawing/2014/main" id="{9B371434-4AD8-764C-D1D6-9EF2579F150D}"/>
              </a:ext>
            </a:extLst>
          </p:cNvPr>
          <p:cNvSpPr txBox="1"/>
          <p:nvPr/>
        </p:nvSpPr>
        <p:spPr>
          <a:xfrm>
            <a:off x="2711515" y="6851506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関西空港</a:t>
            </a:r>
          </a:p>
        </p:txBody>
      </p:sp>
      <p:sp>
        <p:nvSpPr>
          <p:cNvPr id="237" name="テキスト ボックス 236">
            <a:extLst>
              <a:ext uri="{FF2B5EF4-FFF2-40B4-BE49-F238E27FC236}">
                <a16:creationId xmlns:a16="http://schemas.microsoft.com/office/drawing/2014/main" id="{ED8F6576-11C1-2CB7-96DC-7DBD5B6ED002}"/>
              </a:ext>
            </a:extLst>
          </p:cNvPr>
          <p:cNvSpPr txBox="1"/>
          <p:nvPr/>
        </p:nvSpPr>
        <p:spPr>
          <a:xfrm>
            <a:off x="9299017" y="7118545"/>
            <a:ext cx="37399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台風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21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号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38" name="テキスト ボックス 237">
            <a:extLst>
              <a:ext uri="{FF2B5EF4-FFF2-40B4-BE49-F238E27FC236}">
                <a16:creationId xmlns:a16="http://schemas.microsoft.com/office/drawing/2014/main" id="{4D5CD8E2-B80B-FDEA-EDAD-43265978F984}"/>
              </a:ext>
            </a:extLst>
          </p:cNvPr>
          <p:cNvSpPr txBox="1"/>
          <p:nvPr/>
        </p:nvSpPr>
        <p:spPr>
          <a:xfrm>
            <a:off x="9489391" y="7343941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天皇退位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特例法</a:t>
            </a:r>
          </a:p>
        </p:txBody>
      </p:sp>
      <p:sp>
        <p:nvSpPr>
          <p:cNvPr id="239" name="テキスト ボックス 238">
            <a:extLst>
              <a:ext uri="{FF2B5EF4-FFF2-40B4-BE49-F238E27FC236}">
                <a16:creationId xmlns:a16="http://schemas.microsoft.com/office/drawing/2014/main" id="{A519031A-C657-3C7F-405B-6300C4A16208}"/>
              </a:ext>
            </a:extLst>
          </p:cNvPr>
          <p:cNvSpPr txBox="1"/>
          <p:nvPr/>
        </p:nvSpPr>
        <p:spPr>
          <a:xfrm>
            <a:off x="6171291" y="6787282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夕張市財政破綻</a:t>
            </a:r>
          </a:p>
        </p:txBody>
      </p:sp>
      <p:sp>
        <p:nvSpPr>
          <p:cNvPr id="240" name="テキスト ボックス 239">
            <a:extLst>
              <a:ext uri="{FF2B5EF4-FFF2-40B4-BE49-F238E27FC236}">
                <a16:creationId xmlns:a16="http://schemas.microsoft.com/office/drawing/2014/main" id="{A428278D-7D97-E85C-13CD-78E8F4A2ECFE}"/>
              </a:ext>
            </a:extLst>
          </p:cNvPr>
          <p:cNvSpPr txBox="1"/>
          <p:nvPr/>
        </p:nvSpPr>
        <p:spPr>
          <a:xfrm>
            <a:off x="7595196" y="7516448"/>
            <a:ext cx="43170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特別復興税</a:t>
            </a:r>
          </a:p>
        </p:txBody>
      </p:sp>
      <p:sp>
        <p:nvSpPr>
          <p:cNvPr id="241" name="テキスト ボックス 240">
            <a:extLst>
              <a:ext uri="{FF2B5EF4-FFF2-40B4-BE49-F238E27FC236}">
                <a16:creationId xmlns:a16="http://schemas.microsoft.com/office/drawing/2014/main" id="{BCDAFD51-E7EA-6C75-2922-C5E881D948FF}"/>
              </a:ext>
            </a:extLst>
          </p:cNvPr>
          <p:cNvSpPr txBox="1"/>
          <p:nvPr/>
        </p:nvSpPr>
        <p:spPr>
          <a:xfrm>
            <a:off x="8251583" y="6655593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御嶽山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噴火</a:t>
            </a:r>
          </a:p>
        </p:txBody>
      </p:sp>
      <p:sp>
        <p:nvSpPr>
          <p:cNvPr id="242" name="テキスト ボックス 241">
            <a:extLst>
              <a:ext uri="{FF2B5EF4-FFF2-40B4-BE49-F238E27FC236}">
                <a16:creationId xmlns:a16="http://schemas.microsoft.com/office/drawing/2014/main" id="{B840161B-9A75-FA7C-673E-F6033224EA3C}"/>
              </a:ext>
            </a:extLst>
          </p:cNvPr>
          <p:cNvSpPr txBox="1"/>
          <p:nvPr/>
        </p:nvSpPr>
        <p:spPr>
          <a:xfrm>
            <a:off x="4395094" y="6705438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三宅島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噴火</a:t>
            </a:r>
          </a:p>
        </p:txBody>
      </p:sp>
      <p:sp>
        <p:nvSpPr>
          <p:cNvPr id="243" name="テキスト ボックス 242">
            <a:extLst>
              <a:ext uri="{FF2B5EF4-FFF2-40B4-BE49-F238E27FC236}">
                <a16:creationId xmlns:a16="http://schemas.microsoft.com/office/drawing/2014/main" id="{6C856B03-1CF0-6ADC-2BCC-B930C3E6776A}"/>
              </a:ext>
            </a:extLst>
          </p:cNvPr>
          <p:cNvSpPr txBox="1"/>
          <p:nvPr/>
        </p:nvSpPr>
        <p:spPr>
          <a:xfrm>
            <a:off x="4890267" y="5678704"/>
            <a:ext cx="38681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ルンバ発売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44" name="テキスト ボックス 243">
            <a:extLst>
              <a:ext uri="{FF2B5EF4-FFF2-40B4-BE49-F238E27FC236}">
                <a16:creationId xmlns:a16="http://schemas.microsoft.com/office/drawing/2014/main" id="{C012D762-2403-DB2E-429B-A07DF7635FA4}"/>
              </a:ext>
            </a:extLst>
          </p:cNvPr>
          <p:cNvSpPr txBox="1"/>
          <p:nvPr/>
        </p:nvSpPr>
        <p:spPr>
          <a:xfrm>
            <a:off x="5467761" y="5644514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ｽﾏﾄﾗ島沖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地震</a:t>
            </a:r>
          </a:p>
        </p:txBody>
      </p:sp>
      <p:sp>
        <p:nvSpPr>
          <p:cNvPr id="245" name="テキスト ボックス 244">
            <a:extLst>
              <a:ext uri="{FF2B5EF4-FFF2-40B4-BE49-F238E27FC236}">
                <a16:creationId xmlns:a16="http://schemas.microsoft.com/office/drawing/2014/main" id="{56EA8ADC-6CDB-B8F1-E013-61F33C7C1713}"/>
              </a:ext>
            </a:extLst>
          </p:cNvPr>
          <p:cNvSpPr txBox="1"/>
          <p:nvPr/>
        </p:nvSpPr>
        <p:spPr>
          <a:xfrm>
            <a:off x="7946169" y="6948122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PS4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246" name="テキスト ボックス 245">
            <a:extLst>
              <a:ext uri="{FF2B5EF4-FFF2-40B4-BE49-F238E27FC236}">
                <a16:creationId xmlns:a16="http://schemas.microsoft.com/office/drawing/2014/main" id="{0B9A1E12-2D41-B4D3-6BF7-0F1A034CEE35}"/>
              </a:ext>
            </a:extLst>
          </p:cNvPr>
          <p:cNvSpPr txBox="1"/>
          <p:nvPr/>
        </p:nvSpPr>
        <p:spPr>
          <a:xfrm>
            <a:off x="7786673" y="7176911"/>
            <a:ext cx="66253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zh-TW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自動車運転処罰法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47" name="テキスト ボックス 246">
            <a:extLst>
              <a:ext uri="{FF2B5EF4-FFF2-40B4-BE49-F238E27FC236}">
                <a16:creationId xmlns:a16="http://schemas.microsoft.com/office/drawing/2014/main" id="{9E94AA2E-EF29-F0EF-B774-3890CD94D5F7}"/>
              </a:ext>
            </a:extLst>
          </p:cNvPr>
          <p:cNvSpPr txBox="1"/>
          <p:nvPr/>
        </p:nvSpPr>
        <p:spPr>
          <a:xfrm>
            <a:off x="7156122" y="7585473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ﾀﾞｳﾝﾛｰﾄﾞ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違法化</a:t>
            </a:r>
          </a:p>
        </p:txBody>
      </p:sp>
      <p:sp>
        <p:nvSpPr>
          <p:cNvPr id="248" name="テキスト ボックス 247">
            <a:extLst>
              <a:ext uri="{FF2B5EF4-FFF2-40B4-BE49-F238E27FC236}">
                <a16:creationId xmlns:a16="http://schemas.microsoft.com/office/drawing/2014/main" id="{0D1D5916-5412-7862-1E52-9E871DC264FE}"/>
              </a:ext>
            </a:extLst>
          </p:cNvPr>
          <p:cNvSpPr txBox="1"/>
          <p:nvPr/>
        </p:nvSpPr>
        <p:spPr>
          <a:xfrm>
            <a:off x="4245202" y="7431816"/>
            <a:ext cx="58879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デジカメ本格普及</a:t>
            </a:r>
          </a:p>
        </p:txBody>
      </p:sp>
      <p:sp>
        <p:nvSpPr>
          <p:cNvPr id="249" name="テキスト ボックス 248">
            <a:extLst>
              <a:ext uri="{FF2B5EF4-FFF2-40B4-BE49-F238E27FC236}">
                <a16:creationId xmlns:a16="http://schemas.microsoft.com/office/drawing/2014/main" id="{2B8BBAAE-ED20-497D-D5EE-5FEB099FFB7A}"/>
              </a:ext>
            </a:extLst>
          </p:cNvPr>
          <p:cNvSpPr txBox="1"/>
          <p:nvPr/>
        </p:nvSpPr>
        <p:spPr>
          <a:xfrm>
            <a:off x="6759125" y="5266944"/>
            <a:ext cx="51345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ｳｻｲﾝﾎﾞﾙﾄ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100m9.58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秒</a:t>
            </a:r>
          </a:p>
        </p:txBody>
      </p:sp>
      <p:sp>
        <p:nvSpPr>
          <p:cNvPr id="250" name="テキスト ボックス 249">
            <a:extLst>
              <a:ext uri="{FF2B5EF4-FFF2-40B4-BE49-F238E27FC236}">
                <a16:creationId xmlns:a16="http://schemas.microsoft.com/office/drawing/2014/main" id="{0FD0D4FE-F1C4-7AD6-B9BB-5F4E05A38119}"/>
              </a:ext>
            </a:extLst>
          </p:cNvPr>
          <p:cNvSpPr txBox="1"/>
          <p:nvPr/>
        </p:nvSpPr>
        <p:spPr>
          <a:xfrm>
            <a:off x="2147368" y="5623441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欧州連合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条約</a:t>
            </a:r>
          </a:p>
        </p:txBody>
      </p:sp>
      <p:sp>
        <p:nvSpPr>
          <p:cNvPr id="251" name="テキスト ボックス 250">
            <a:extLst>
              <a:ext uri="{FF2B5EF4-FFF2-40B4-BE49-F238E27FC236}">
                <a16:creationId xmlns:a16="http://schemas.microsoft.com/office/drawing/2014/main" id="{1113A032-8C8A-01A7-D6A3-6923FEE842B9}"/>
              </a:ext>
            </a:extLst>
          </p:cNvPr>
          <p:cNvSpPr txBox="1"/>
          <p:nvPr/>
        </p:nvSpPr>
        <p:spPr>
          <a:xfrm>
            <a:off x="4343764" y="5293135"/>
            <a:ext cx="54711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ペルー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ﾌｼﾞﾓﾘ政権崩壊</a:t>
            </a:r>
          </a:p>
        </p:txBody>
      </p:sp>
      <p:sp>
        <p:nvSpPr>
          <p:cNvPr id="252" name="テキスト ボックス 251">
            <a:extLst>
              <a:ext uri="{FF2B5EF4-FFF2-40B4-BE49-F238E27FC236}">
                <a16:creationId xmlns:a16="http://schemas.microsoft.com/office/drawing/2014/main" id="{35E4EBA6-354F-CC37-0B12-B33D9FC8BA5D}"/>
              </a:ext>
            </a:extLst>
          </p:cNvPr>
          <p:cNvSpPr txBox="1"/>
          <p:nvPr/>
        </p:nvSpPr>
        <p:spPr>
          <a:xfrm>
            <a:off x="9300259" y="6665305"/>
            <a:ext cx="18964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TPP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53" name="テキスト ボックス 252">
            <a:extLst>
              <a:ext uri="{FF2B5EF4-FFF2-40B4-BE49-F238E27FC236}">
                <a16:creationId xmlns:a16="http://schemas.microsoft.com/office/drawing/2014/main" id="{C894D7EB-BCFF-5B58-BCE2-373130B26EF5}"/>
              </a:ext>
            </a:extLst>
          </p:cNvPr>
          <p:cNvSpPr txBox="1"/>
          <p:nvPr/>
        </p:nvSpPr>
        <p:spPr>
          <a:xfrm>
            <a:off x="8723416" y="6705438"/>
            <a:ext cx="431700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ｵﾊﾞﾏ大統領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広島訪問</a:t>
            </a:r>
          </a:p>
        </p:txBody>
      </p:sp>
      <p:sp>
        <p:nvSpPr>
          <p:cNvPr id="254" name="テキスト ボックス 253">
            <a:extLst>
              <a:ext uri="{FF2B5EF4-FFF2-40B4-BE49-F238E27FC236}">
                <a16:creationId xmlns:a16="http://schemas.microsoft.com/office/drawing/2014/main" id="{DF9EE2F3-7EE6-ABA1-3E12-E970B1C3AC72}"/>
              </a:ext>
            </a:extLst>
          </p:cNvPr>
          <p:cNvSpPr txBox="1"/>
          <p:nvPr/>
        </p:nvSpPr>
        <p:spPr>
          <a:xfrm>
            <a:off x="2399120" y="7352675"/>
            <a:ext cx="40124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J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リーグ発足</a:t>
            </a:r>
          </a:p>
        </p:txBody>
      </p:sp>
      <p:sp>
        <p:nvSpPr>
          <p:cNvPr id="255" name="テキスト ボックス 254">
            <a:extLst>
              <a:ext uri="{FF2B5EF4-FFF2-40B4-BE49-F238E27FC236}">
                <a16:creationId xmlns:a16="http://schemas.microsoft.com/office/drawing/2014/main" id="{D7965110-5141-BF91-D0C2-C6994CB2DAB8}"/>
              </a:ext>
            </a:extLst>
          </p:cNvPr>
          <p:cNvSpPr txBox="1"/>
          <p:nvPr/>
        </p:nvSpPr>
        <p:spPr>
          <a:xfrm>
            <a:off x="8721814" y="7118629"/>
            <a:ext cx="4349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マイナス金利</a:t>
            </a:r>
          </a:p>
        </p:txBody>
      </p:sp>
      <p:sp>
        <p:nvSpPr>
          <p:cNvPr id="256" name="テキスト ボックス 255">
            <a:extLst>
              <a:ext uri="{FF2B5EF4-FFF2-40B4-BE49-F238E27FC236}">
                <a16:creationId xmlns:a16="http://schemas.microsoft.com/office/drawing/2014/main" id="{F470F802-2CB5-5E1E-285E-712BC591FA0F}"/>
              </a:ext>
            </a:extLst>
          </p:cNvPr>
          <p:cNvSpPr txBox="1"/>
          <p:nvPr/>
        </p:nvSpPr>
        <p:spPr>
          <a:xfrm>
            <a:off x="7388509" y="5540931"/>
            <a:ext cx="36597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リビア内戦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シリア内戦</a:t>
            </a:r>
          </a:p>
        </p:txBody>
      </p:sp>
      <p:sp>
        <p:nvSpPr>
          <p:cNvPr id="257" name="テキスト ボックス 256">
            <a:extLst>
              <a:ext uri="{FF2B5EF4-FFF2-40B4-BE49-F238E27FC236}">
                <a16:creationId xmlns:a16="http://schemas.microsoft.com/office/drawing/2014/main" id="{25D5D033-A4F4-541B-4C50-2FF08A6C95D6}"/>
              </a:ext>
            </a:extLst>
          </p:cNvPr>
          <p:cNvSpPr txBox="1"/>
          <p:nvPr/>
        </p:nvSpPr>
        <p:spPr>
          <a:xfrm>
            <a:off x="2689417" y="5772788"/>
            <a:ext cx="47337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チェチェン紛争</a:t>
            </a:r>
          </a:p>
        </p:txBody>
      </p:sp>
      <p:sp>
        <p:nvSpPr>
          <p:cNvPr id="258" name="テキスト ボックス 257">
            <a:extLst>
              <a:ext uri="{FF2B5EF4-FFF2-40B4-BE49-F238E27FC236}">
                <a16:creationId xmlns:a16="http://schemas.microsoft.com/office/drawing/2014/main" id="{CA119FA8-B375-FBC0-97C4-BA56925C5C11}"/>
              </a:ext>
            </a:extLst>
          </p:cNvPr>
          <p:cNvSpPr txBox="1"/>
          <p:nvPr/>
        </p:nvSpPr>
        <p:spPr>
          <a:xfrm>
            <a:off x="8199905" y="5364005"/>
            <a:ext cx="38200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ISIS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による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イラク内戦</a:t>
            </a:r>
          </a:p>
        </p:txBody>
      </p:sp>
      <p:sp>
        <p:nvSpPr>
          <p:cNvPr id="259" name="テキスト ボックス 258">
            <a:extLst>
              <a:ext uri="{FF2B5EF4-FFF2-40B4-BE49-F238E27FC236}">
                <a16:creationId xmlns:a16="http://schemas.microsoft.com/office/drawing/2014/main" id="{B48CD55B-64C8-FE80-686F-638C3BB79202}"/>
              </a:ext>
            </a:extLst>
          </p:cNvPr>
          <p:cNvSpPr txBox="1"/>
          <p:nvPr/>
        </p:nvSpPr>
        <p:spPr>
          <a:xfrm>
            <a:off x="3244428" y="5783182"/>
            <a:ext cx="37078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コンゴ戦争</a:t>
            </a:r>
          </a:p>
        </p:txBody>
      </p:sp>
      <p:sp>
        <p:nvSpPr>
          <p:cNvPr id="260" name="テキスト ボックス 259">
            <a:extLst>
              <a:ext uri="{FF2B5EF4-FFF2-40B4-BE49-F238E27FC236}">
                <a16:creationId xmlns:a16="http://schemas.microsoft.com/office/drawing/2014/main" id="{AB99F2BA-AC2A-7233-5DEB-465729C69D53}"/>
              </a:ext>
            </a:extLst>
          </p:cNvPr>
          <p:cNvSpPr txBox="1"/>
          <p:nvPr/>
        </p:nvSpPr>
        <p:spPr>
          <a:xfrm>
            <a:off x="7620969" y="5795880"/>
            <a:ext cx="45734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マリ北部紛争</a:t>
            </a:r>
          </a:p>
        </p:txBody>
      </p:sp>
      <p:sp>
        <p:nvSpPr>
          <p:cNvPr id="261" name="テキスト ボックス 260">
            <a:extLst>
              <a:ext uri="{FF2B5EF4-FFF2-40B4-BE49-F238E27FC236}">
                <a16:creationId xmlns:a16="http://schemas.microsoft.com/office/drawing/2014/main" id="{35E67C5C-E002-79C0-4F2E-FB8EFE206547}"/>
              </a:ext>
            </a:extLst>
          </p:cNvPr>
          <p:cNvSpPr txBox="1"/>
          <p:nvPr/>
        </p:nvSpPr>
        <p:spPr>
          <a:xfrm>
            <a:off x="3057280" y="6649931"/>
            <a:ext cx="21369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PL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法</a:t>
            </a:r>
          </a:p>
        </p:txBody>
      </p:sp>
      <p:sp>
        <p:nvSpPr>
          <p:cNvPr id="262" name="テキスト ボックス 261">
            <a:extLst>
              <a:ext uri="{FF2B5EF4-FFF2-40B4-BE49-F238E27FC236}">
                <a16:creationId xmlns:a16="http://schemas.microsoft.com/office/drawing/2014/main" id="{9459941E-78DC-B22B-1515-D80F3FB8CB60}"/>
              </a:ext>
            </a:extLst>
          </p:cNvPr>
          <p:cNvSpPr txBox="1"/>
          <p:nvPr/>
        </p:nvSpPr>
        <p:spPr>
          <a:xfrm>
            <a:off x="8762790" y="5889253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伊勢志摩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サミット</a:t>
            </a:r>
          </a:p>
        </p:txBody>
      </p:sp>
      <p:sp>
        <p:nvSpPr>
          <p:cNvPr id="263" name="テキスト ボックス 262">
            <a:extLst>
              <a:ext uri="{FF2B5EF4-FFF2-40B4-BE49-F238E27FC236}">
                <a16:creationId xmlns:a16="http://schemas.microsoft.com/office/drawing/2014/main" id="{EBD734CB-1996-6D36-E532-8433569B8D77}"/>
              </a:ext>
            </a:extLst>
          </p:cNvPr>
          <p:cNvSpPr txBox="1"/>
          <p:nvPr/>
        </p:nvSpPr>
        <p:spPr>
          <a:xfrm>
            <a:off x="5702270" y="5985520"/>
            <a:ext cx="43170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独ﾒﾙｹﾙ首相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64" name="テキスト ボックス 263">
            <a:extLst>
              <a:ext uri="{FF2B5EF4-FFF2-40B4-BE49-F238E27FC236}">
                <a16:creationId xmlns:a16="http://schemas.microsoft.com/office/drawing/2014/main" id="{FC04BD6C-9D5C-D830-2D16-16D57E7CDE4E}"/>
              </a:ext>
            </a:extLst>
          </p:cNvPr>
          <p:cNvSpPr txBox="1"/>
          <p:nvPr/>
        </p:nvSpPr>
        <p:spPr>
          <a:xfrm>
            <a:off x="9024123" y="5285002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仏ﾏｸﾛﾝ大統領</a:t>
            </a:r>
          </a:p>
        </p:txBody>
      </p:sp>
      <p:sp>
        <p:nvSpPr>
          <p:cNvPr id="265" name="テキスト ボックス 264">
            <a:extLst>
              <a:ext uri="{FF2B5EF4-FFF2-40B4-BE49-F238E27FC236}">
                <a16:creationId xmlns:a16="http://schemas.microsoft.com/office/drawing/2014/main" id="{2135FDDC-0C4B-7DEE-677C-055D2AF79880}"/>
              </a:ext>
            </a:extLst>
          </p:cNvPr>
          <p:cNvSpPr txBox="1"/>
          <p:nvPr/>
        </p:nvSpPr>
        <p:spPr>
          <a:xfrm>
            <a:off x="7576087" y="5312362"/>
            <a:ext cx="5471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露ﾌﾟｰﾁﾝ大統領</a:t>
            </a:r>
          </a:p>
        </p:txBody>
      </p:sp>
      <p:sp>
        <p:nvSpPr>
          <p:cNvPr id="266" name="テキスト ボックス 265">
            <a:extLst>
              <a:ext uri="{FF2B5EF4-FFF2-40B4-BE49-F238E27FC236}">
                <a16:creationId xmlns:a16="http://schemas.microsoft.com/office/drawing/2014/main" id="{A77BC581-251F-2CF5-E8F3-28A686BFFA39}"/>
              </a:ext>
            </a:extLst>
          </p:cNvPr>
          <p:cNvSpPr txBox="1"/>
          <p:nvPr/>
        </p:nvSpPr>
        <p:spPr>
          <a:xfrm>
            <a:off x="5941949" y="5307195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北朝鮮核実験</a:t>
            </a:r>
          </a:p>
        </p:txBody>
      </p:sp>
      <p:sp>
        <p:nvSpPr>
          <p:cNvPr id="267" name="テキスト ボックス 266">
            <a:extLst>
              <a:ext uri="{FF2B5EF4-FFF2-40B4-BE49-F238E27FC236}">
                <a16:creationId xmlns:a16="http://schemas.microsoft.com/office/drawing/2014/main" id="{63B1040A-52E1-73F5-BF8F-46C35D050A5B}"/>
              </a:ext>
            </a:extLst>
          </p:cNvPr>
          <p:cNvSpPr txBox="1"/>
          <p:nvPr/>
        </p:nvSpPr>
        <p:spPr>
          <a:xfrm>
            <a:off x="9433611" y="7656021"/>
            <a:ext cx="30025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4K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放送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68" name="テキスト ボックス 267">
            <a:extLst>
              <a:ext uri="{FF2B5EF4-FFF2-40B4-BE49-F238E27FC236}">
                <a16:creationId xmlns:a16="http://schemas.microsoft.com/office/drawing/2014/main" id="{80435505-166C-C082-A1D8-33E7B62B02C5}"/>
              </a:ext>
            </a:extLst>
          </p:cNvPr>
          <p:cNvSpPr txBox="1"/>
          <p:nvPr/>
        </p:nvSpPr>
        <p:spPr>
          <a:xfrm>
            <a:off x="8395497" y="5636536"/>
            <a:ext cx="5471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ﾕｰﾗｼｱ経済連合</a:t>
            </a:r>
          </a:p>
        </p:txBody>
      </p:sp>
      <p:sp>
        <p:nvSpPr>
          <p:cNvPr id="269" name="テキスト ボックス 268">
            <a:extLst>
              <a:ext uri="{FF2B5EF4-FFF2-40B4-BE49-F238E27FC236}">
                <a16:creationId xmlns:a16="http://schemas.microsoft.com/office/drawing/2014/main" id="{FB16A0C7-A665-7914-319B-9A9B89D49038}"/>
              </a:ext>
            </a:extLst>
          </p:cNvPr>
          <p:cNvSpPr txBox="1"/>
          <p:nvPr/>
        </p:nvSpPr>
        <p:spPr>
          <a:xfrm>
            <a:off x="5715372" y="7273605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福知山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脱線事故</a:t>
            </a:r>
          </a:p>
        </p:txBody>
      </p:sp>
      <p:sp>
        <p:nvSpPr>
          <p:cNvPr id="270" name="テキスト ボックス 269">
            <a:extLst>
              <a:ext uri="{FF2B5EF4-FFF2-40B4-BE49-F238E27FC236}">
                <a16:creationId xmlns:a16="http://schemas.microsoft.com/office/drawing/2014/main" id="{7619F6B1-8E69-758E-6BCA-A1D050AC46EA}"/>
              </a:ext>
            </a:extLst>
          </p:cNvPr>
          <p:cNvSpPr txBox="1"/>
          <p:nvPr/>
        </p:nvSpPr>
        <p:spPr>
          <a:xfrm>
            <a:off x="2722899" y="5992673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ﾘﾚﾊﾝﾒﾙ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1" name="テキスト ボックス 270">
            <a:extLst>
              <a:ext uri="{FF2B5EF4-FFF2-40B4-BE49-F238E27FC236}">
                <a16:creationId xmlns:a16="http://schemas.microsoft.com/office/drawing/2014/main" id="{EDBDB4B4-C4E9-A746-D971-40AD80750284}"/>
              </a:ext>
            </a:extLst>
          </p:cNvPr>
          <p:cNvSpPr txBox="1"/>
          <p:nvPr/>
        </p:nvSpPr>
        <p:spPr>
          <a:xfrm>
            <a:off x="4873140" y="6197007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ｿﾙﾄﾚｰｸｼﾃｨ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2" name="テキスト ボックス 271">
            <a:extLst>
              <a:ext uri="{FF2B5EF4-FFF2-40B4-BE49-F238E27FC236}">
                <a16:creationId xmlns:a16="http://schemas.microsoft.com/office/drawing/2014/main" id="{1752AADF-CB70-8A01-01C5-32BB78AF2F5B}"/>
              </a:ext>
            </a:extLst>
          </p:cNvPr>
          <p:cNvSpPr txBox="1"/>
          <p:nvPr/>
        </p:nvSpPr>
        <p:spPr>
          <a:xfrm>
            <a:off x="6023091" y="6197007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トリノ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3" name="テキスト ボックス 272">
            <a:extLst>
              <a:ext uri="{FF2B5EF4-FFF2-40B4-BE49-F238E27FC236}">
                <a16:creationId xmlns:a16="http://schemas.microsoft.com/office/drawing/2014/main" id="{3C866085-7798-5987-6C97-219C6ED4E4E0}"/>
              </a:ext>
            </a:extLst>
          </p:cNvPr>
          <p:cNvSpPr txBox="1"/>
          <p:nvPr/>
        </p:nvSpPr>
        <p:spPr>
          <a:xfrm>
            <a:off x="7110108" y="6248646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ﾊﾞﾝｸｰﾊﾞｰ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4" name="テキスト ボックス 273">
            <a:extLst>
              <a:ext uri="{FF2B5EF4-FFF2-40B4-BE49-F238E27FC236}">
                <a16:creationId xmlns:a16="http://schemas.microsoft.com/office/drawing/2014/main" id="{1EEB59D4-FD00-1B27-EF91-37EDA921B845}"/>
              </a:ext>
            </a:extLst>
          </p:cNvPr>
          <p:cNvSpPr txBox="1"/>
          <p:nvPr/>
        </p:nvSpPr>
        <p:spPr>
          <a:xfrm>
            <a:off x="8218209" y="6085138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ソチ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5" name="テキスト ボックス 274">
            <a:extLst>
              <a:ext uri="{FF2B5EF4-FFF2-40B4-BE49-F238E27FC236}">
                <a16:creationId xmlns:a16="http://schemas.microsoft.com/office/drawing/2014/main" id="{F1EA045D-3A80-14CE-B857-5DFB111EBE7E}"/>
              </a:ext>
            </a:extLst>
          </p:cNvPr>
          <p:cNvSpPr txBox="1"/>
          <p:nvPr/>
        </p:nvSpPr>
        <p:spPr>
          <a:xfrm>
            <a:off x="9337313" y="6188155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平昌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6" name="テキスト ボックス 275">
            <a:extLst>
              <a:ext uri="{FF2B5EF4-FFF2-40B4-BE49-F238E27FC236}">
                <a16:creationId xmlns:a16="http://schemas.microsoft.com/office/drawing/2014/main" id="{161EFF0D-49FC-3C62-5E52-A0838CEEBF36}"/>
              </a:ext>
            </a:extLst>
          </p:cNvPr>
          <p:cNvSpPr txBox="1"/>
          <p:nvPr/>
        </p:nvSpPr>
        <p:spPr>
          <a:xfrm>
            <a:off x="3746225" y="6688658"/>
            <a:ext cx="47978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郵便番号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7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桁</a:t>
            </a:r>
          </a:p>
        </p:txBody>
      </p:sp>
      <p:sp>
        <p:nvSpPr>
          <p:cNvPr id="277" name="テキスト ボックス 276">
            <a:extLst>
              <a:ext uri="{FF2B5EF4-FFF2-40B4-BE49-F238E27FC236}">
                <a16:creationId xmlns:a16="http://schemas.microsoft.com/office/drawing/2014/main" id="{460D4C81-682D-4987-9AFC-F6C1DB30479E}"/>
              </a:ext>
            </a:extLst>
          </p:cNvPr>
          <p:cNvSpPr txBox="1"/>
          <p:nvPr/>
        </p:nvSpPr>
        <p:spPr>
          <a:xfrm>
            <a:off x="1335148" y="5320713"/>
            <a:ext cx="32269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ミャンマー</a:t>
            </a:r>
          </a:p>
        </p:txBody>
      </p:sp>
      <p:sp>
        <p:nvSpPr>
          <p:cNvPr id="278" name="テキスト ボックス 277">
            <a:extLst>
              <a:ext uri="{FF2B5EF4-FFF2-40B4-BE49-F238E27FC236}">
                <a16:creationId xmlns:a16="http://schemas.microsoft.com/office/drawing/2014/main" id="{E0B8E021-64F1-BC4D-7F5C-520A1F1B6D4C}"/>
              </a:ext>
            </a:extLst>
          </p:cNvPr>
          <p:cNvSpPr txBox="1"/>
          <p:nvPr/>
        </p:nvSpPr>
        <p:spPr>
          <a:xfrm>
            <a:off x="1623517" y="6204503"/>
            <a:ext cx="42047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ナミビア独立</a:t>
            </a:r>
          </a:p>
        </p:txBody>
      </p:sp>
      <p:sp>
        <p:nvSpPr>
          <p:cNvPr id="279" name="テキスト ボックス 278">
            <a:extLst>
              <a:ext uri="{FF2B5EF4-FFF2-40B4-BE49-F238E27FC236}">
                <a16:creationId xmlns:a16="http://schemas.microsoft.com/office/drawing/2014/main" id="{C86051A8-1B6C-0462-1C68-730CE625EB6D}"/>
              </a:ext>
            </a:extLst>
          </p:cNvPr>
          <p:cNvSpPr txBox="1"/>
          <p:nvPr/>
        </p:nvSpPr>
        <p:spPr>
          <a:xfrm>
            <a:off x="3440826" y="5312767"/>
            <a:ext cx="53429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アジア通貨危機</a:t>
            </a:r>
          </a:p>
        </p:txBody>
      </p:sp>
      <p:sp>
        <p:nvSpPr>
          <p:cNvPr id="280" name="テキスト ボックス 279">
            <a:extLst>
              <a:ext uri="{FF2B5EF4-FFF2-40B4-BE49-F238E27FC236}">
                <a16:creationId xmlns:a16="http://schemas.microsoft.com/office/drawing/2014/main" id="{3CC931A7-842A-5CD2-BEE8-0BF936A1C979}"/>
              </a:ext>
            </a:extLst>
          </p:cNvPr>
          <p:cNvSpPr txBox="1"/>
          <p:nvPr/>
        </p:nvSpPr>
        <p:spPr>
          <a:xfrm>
            <a:off x="3415258" y="7534093"/>
            <a:ext cx="39322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ﾌﾟﾘｳｽ発売</a:t>
            </a:r>
          </a:p>
        </p:txBody>
      </p:sp>
      <p:sp>
        <p:nvSpPr>
          <p:cNvPr id="281" name="テキスト ボックス 280">
            <a:extLst>
              <a:ext uri="{FF2B5EF4-FFF2-40B4-BE49-F238E27FC236}">
                <a16:creationId xmlns:a16="http://schemas.microsoft.com/office/drawing/2014/main" id="{354F7E6C-4DDB-5D0B-2A8B-D90C6F8B369F}"/>
              </a:ext>
            </a:extLst>
          </p:cNvPr>
          <p:cNvSpPr txBox="1"/>
          <p:nvPr/>
        </p:nvSpPr>
        <p:spPr>
          <a:xfrm>
            <a:off x="4065639" y="5832090"/>
            <a:ext cx="37399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コソボ紛争</a:t>
            </a:r>
          </a:p>
        </p:txBody>
      </p:sp>
      <p:sp>
        <p:nvSpPr>
          <p:cNvPr id="282" name="テキスト ボックス 281">
            <a:extLst>
              <a:ext uri="{FF2B5EF4-FFF2-40B4-BE49-F238E27FC236}">
                <a16:creationId xmlns:a16="http://schemas.microsoft.com/office/drawing/2014/main" id="{E8360C9D-0AD0-4A8D-4DCC-CBE8A672399F}"/>
              </a:ext>
            </a:extLst>
          </p:cNvPr>
          <p:cNvSpPr txBox="1"/>
          <p:nvPr/>
        </p:nvSpPr>
        <p:spPr>
          <a:xfrm>
            <a:off x="4367858" y="6395623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九州沖縄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サミット</a:t>
            </a:r>
          </a:p>
        </p:txBody>
      </p:sp>
      <p:sp>
        <p:nvSpPr>
          <p:cNvPr id="283" name="テキスト ボックス 282">
            <a:extLst>
              <a:ext uri="{FF2B5EF4-FFF2-40B4-BE49-F238E27FC236}">
                <a16:creationId xmlns:a16="http://schemas.microsoft.com/office/drawing/2014/main" id="{A7CBB69E-0980-5FAC-98D6-EDE7759FE28C}"/>
              </a:ext>
            </a:extLst>
          </p:cNvPr>
          <p:cNvSpPr txBox="1"/>
          <p:nvPr/>
        </p:nvSpPr>
        <p:spPr>
          <a:xfrm>
            <a:off x="4632670" y="6465311"/>
            <a:ext cx="38681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>
                <a:latin typeface="Meiryo UI" panose="020B0604030504040204" pitchFamily="50" charset="-128"/>
                <a:ea typeface="Meiryo UI" panose="020B0604030504040204" pitchFamily="50" charset="-128"/>
              </a:rPr>
              <a:t>Windows</a:t>
            </a:r>
            <a:br>
              <a:rPr kumimoji="1" lang="en-US" altLang="ja-JP" sz="60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en-US" altLang="ja-JP" sz="600">
                <a:latin typeface="Meiryo UI" panose="020B0604030504040204" pitchFamily="50" charset="-128"/>
                <a:ea typeface="Meiryo UI" panose="020B0604030504040204" pitchFamily="50" charset="-128"/>
              </a:rPr>
              <a:t>XP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84" name="テキスト ボックス 283">
            <a:extLst>
              <a:ext uri="{FF2B5EF4-FFF2-40B4-BE49-F238E27FC236}">
                <a16:creationId xmlns:a16="http://schemas.microsoft.com/office/drawing/2014/main" id="{F3B4708F-88F5-E1DA-818B-309C9921E750}"/>
              </a:ext>
            </a:extLst>
          </p:cNvPr>
          <p:cNvSpPr txBox="1"/>
          <p:nvPr/>
        </p:nvSpPr>
        <p:spPr>
          <a:xfrm>
            <a:off x="4848588" y="5276581"/>
            <a:ext cx="47017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東ﾃｨﾓｰﾙ独立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85" name="テキスト ボックス 284">
            <a:extLst>
              <a:ext uri="{FF2B5EF4-FFF2-40B4-BE49-F238E27FC236}">
                <a16:creationId xmlns:a16="http://schemas.microsoft.com/office/drawing/2014/main" id="{BF4CED8C-51E5-1988-8900-E1CABD1115E6}"/>
              </a:ext>
            </a:extLst>
          </p:cNvPr>
          <p:cNvSpPr txBox="1"/>
          <p:nvPr/>
        </p:nvSpPr>
        <p:spPr>
          <a:xfrm>
            <a:off x="7096854" y="7258752"/>
            <a:ext cx="293842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はやぶさ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帰還</a:t>
            </a:r>
          </a:p>
        </p:txBody>
      </p:sp>
      <p:sp>
        <p:nvSpPr>
          <p:cNvPr id="286" name="テキスト ボックス 285">
            <a:extLst>
              <a:ext uri="{FF2B5EF4-FFF2-40B4-BE49-F238E27FC236}">
                <a16:creationId xmlns:a16="http://schemas.microsoft.com/office/drawing/2014/main" id="{CB3E4790-9B06-374E-351E-DB2DDB006EC0}"/>
              </a:ext>
            </a:extLst>
          </p:cNvPr>
          <p:cNvSpPr txBox="1"/>
          <p:nvPr/>
        </p:nvSpPr>
        <p:spPr>
          <a:xfrm>
            <a:off x="8277230" y="6924389"/>
            <a:ext cx="22651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デング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熱</a:t>
            </a:r>
          </a:p>
        </p:txBody>
      </p:sp>
      <p:sp>
        <p:nvSpPr>
          <p:cNvPr id="287" name="テキスト ボックス 286">
            <a:extLst>
              <a:ext uri="{FF2B5EF4-FFF2-40B4-BE49-F238E27FC236}">
                <a16:creationId xmlns:a16="http://schemas.microsoft.com/office/drawing/2014/main" id="{4612FB82-C370-9E35-547D-5431008266A7}"/>
              </a:ext>
            </a:extLst>
          </p:cNvPr>
          <p:cNvSpPr txBox="1"/>
          <p:nvPr/>
        </p:nvSpPr>
        <p:spPr>
          <a:xfrm>
            <a:off x="9075533" y="5649920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韓文在寅大統領</a:t>
            </a:r>
          </a:p>
        </p:txBody>
      </p:sp>
      <p:sp>
        <p:nvSpPr>
          <p:cNvPr id="288" name="テキスト ボックス 287">
            <a:extLst>
              <a:ext uri="{FF2B5EF4-FFF2-40B4-BE49-F238E27FC236}">
                <a16:creationId xmlns:a16="http://schemas.microsoft.com/office/drawing/2014/main" id="{E840B85E-2AAD-F270-CAA2-912A700DB6DC}"/>
              </a:ext>
            </a:extLst>
          </p:cNvPr>
          <p:cNvSpPr txBox="1"/>
          <p:nvPr/>
        </p:nvSpPr>
        <p:spPr>
          <a:xfrm>
            <a:off x="10202664" y="6465314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Windows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11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89" name="テキスト ボックス 288">
            <a:extLst>
              <a:ext uri="{FF2B5EF4-FFF2-40B4-BE49-F238E27FC236}">
                <a16:creationId xmlns:a16="http://schemas.microsoft.com/office/drawing/2014/main" id="{F2FFE4DA-D128-9AF3-B83B-8595A1663382}"/>
              </a:ext>
            </a:extLst>
          </p:cNvPr>
          <p:cNvSpPr txBox="1"/>
          <p:nvPr/>
        </p:nvSpPr>
        <p:spPr>
          <a:xfrm>
            <a:off x="8634642" y="7918729"/>
            <a:ext cx="40605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マイナカード</a:t>
            </a:r>
          </a:p>
        </p:txBody>
      </p:sp>
      <p:sp>
        <p:nvSpPr>
          <p:cNvPr id="290" name="テキスト ボックス 289">
            <a:extLst>
              <a:ext uri="{FF2B5EF4-FFF2-40B4-BE49-F238E27FC236}">
                <a16:creationId xmlns:a16="http://schemas.microsoft.com/office/drawing/2014/main" id="{54B56027-E5A5-EC35-A360-418DB3397413}"/>
              </a:ext>
            </a:extLst>
          </p:cNvPr>
          <p:cNvSpPr txBox="1"/>
          <p:nvPr/>
        </p:nvSpPr>
        <p:spPr>
          <a:xfrm>
            <a:off x="9744611" y="7693330"/>
            <a:ext cx="45414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消費税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10%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18" name="テキスト ボックス 417">
            <a:extLst>
              <a:ext uri="{FF2B5EF4-FFF2-40B4-BE49-F238E27FC236}">
                <a16:creationId xmlns:a16="http://schemas.microsoft.com/office/drawing/2014/main" id="{98221BE7-0845-3583-401A-722504090759}"/>
              </a:ext>
            </a:extLst>
          </p:cNvPr>
          <p:cNvSpPr txBox="1"/>
          <p:nvPr/>
        </p:nvSpPr>
        <p:spPr>
          <a:xfrm>
            <a:off x="9563164" y="6465314"/>
            <a:ext cx="45414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コロナウイルス</a:t>
            </a:r>
          </a:p>
        </p:txBody>
      </p:sp>
      <p:sp>
        <p:nvSpPr>
          <p:cNvPr id="419" name="テキスト ボックス 418">
            <a:extLst>
              <a:ext uri="{FF2B5EF4-FFF2-40B4-BE49-F238E27FC236}">
                <a16:creationId xmlns:a16="http://schemas.microsoft.com/office/drawing/2014/main" id="{254ED42A-1955-07FA-D381-9D09474005E6}"/>
              </a:ext>
            </a:extLst>
          </p:cNvPr>
          <p:cNvSpPr txBox="1"/>
          <p:nvPr/>
        </p:nvSpPr>
        <p:spPr>
          <a:xfrm>
            <a:off x="10302513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0" name="テキスト ボックス 419">
            <a:extLst>
              <a:ext uri="{FF2B5EF4-FFF2-40B4-BE49-F238E27FC236}">
                <a16:creationId xmlns:a16="http://schemas.microsoft.com/office/drawing/2014/main" id="{3F6E32DF-DACE-B288-2409-5901864E3429}"/>
              </a:ext>
            </a:extLst>
          </p:cNvPr>
          <p:cNvSpPr txBox="1"/>
          <p:nvPr/>
        </p:nvSpPr>
        <p:spPr>
          <a:xfrm>
            <a:off x="10637477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北京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2" name="テキスト ボックス 421">
            <a:extLst>
              <a:ext uri="{FF2B5EF4-FFF2-40B4-BE49-F238E27FC236}">
                <a16:creationId xmlns:a16="http://schemas.microsoft.com/office/drawing/2014/main" id="{C25A48FB-759A-5A3C-F2E0-0451D361B19F}"/>
              </a:ext>
            </a:extLst>
          </p:cNvPr>
          <p:cNvSpPr txBox="1"/>
          <p:nvPr/>
        </p:nvSpPr>
        <p:spPr>
          <a:xfrm>
            <a:off x="11113728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パリ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3" name="テキスト ボックス 422">
            <a:extLst>
              <a:ext uri="{FF2B5EF4-FFF2-40B4-BE49-F238E27FC236}">
                <a16:creationId xmlns:a16="http://schemas.microsoft.com/office/drawing/2014/main" id="{D78D5143-6599-6AEF-93A5-0954FD727926}"/>
              </a:ext>
            </a:extLst>
          </p:cNvPr>
          <p:cNvSpPr txBox="1"/>
          <p:nvPr/>
        </p:nvSpPr>
        <p:spPr>
          <a:xfrm>
            <a:off x="12186881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ﾛｻﾝｾﾞﾙｽ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4" name="テキスト ボックス 423">
            <a:extLst>
              <a:ext uri="{FF2B5EF4-FFF2-40B4-BE49-F238E27FC236}">
                <a16:creationId xmlns:a16="http://schemas.microsoft.com/office/drawing/2014/main" id="{DD40E5D3-B7D7-735C-876A-D3727BC1CFD7}"/>
              </a:ext>
            </a:extLst>
          </p:cNvPr>
          <p:cNvSpPr txBox="1"/>
          <p:nvPr/>
        </p:nvSpPr>
        <p:spPr>
          <a:xfrm>
            <a:off x="11659829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ミラノ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5" name="テキスト ボックス 424">
            <a:extLst>
              <a:ext uri="{FF2B5EF4-FFF2-40B4-BE49-F238E27FC236}">
                <a16:creationId xmlns:a16="http://schemas.microsoft.com/office/drawing/2014/main" id="{AF2EFB5A-FFD1-36D3-9B3D-CF32DBA98EA6}"/>
              </a:ext>
            </a:extLst>
          </p:cNvPr>
          <p:cNvSpPr txBox="1"/>
          <p:nvPr/>
        </p:nvSpPr>
        <p:spPr>
          <a:xfrm>
            <a:off x="10567679" y="5929230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ロシア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ｳｸﾗｲﾅ侵攻</a:t>
            </a:r>
          </a:p>
        </p:txBody>
      </p:sp>
      <p:sp>
        <p:nvSpPr>
          <p:cNvPr id="426" name="テキスト ボックス 425">
            <a:extLst>
              <a:ext uri="{FF2B5EF4-FFF2-40B4-BE49-F238E27FC236}">
                <a16:creationId xmlns:a16="http://schemas.microsoft.com/office/drawing/2014/main" id="{F5FE50BD-BA8C-153C-70A3-9C53712007E8}"/>
              </a:ext>
            </a:extLst>
          </p:cNvPr>
          <p:cNvSpPr txBox="1"/>
          <p:nvPr/>
        </p:nvSpPr>
        <p:spPr>
          <a:xfrm>
            <a:off x="10028969" y="6948122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PS5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427" name="テキスト ボックス 426">
            <a:extLst>
              <a:ext uri="{FF2B5EF4-FFF2-40B4-BE49-F238E27FC236}">
                <a16:creationId xmlns:a16="http://schemas.microsoft.com/office/drawing/2014/main" id="{D94E41EF-F725-0788-20EF-E3495A7FFE96}"/>
              </a:ext>
            </a:extLst>
          </p:cNvPr>
          <p:cNvSpPr txBox="1"/>
          <p:nvPr/>
        </p:nvSpPr>
        <p:spPr>
          <a:xfrm>
            <a:off x="8871973" y="6967172"/>
            <a:ext cx="44772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Switch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428" name="テキスト ボックス 427">
            <a:extLst>
              <a:ext uri="{FF2B5EF4-FFF2-40B4-BE49-F238E27FC236}">
                <a16:creationId xmlns:a16="http://schemas.microsoft.com/office/drawing/2014/main" id="{8C471B18-698B-B8AC-9C8B-2047295BC4D4}"/>
              </a:ext>
            </a:extLst>
          </p:cNvPr>
          <p:cNvSpPr txBox="1"/>
          <p:nvPr/>
        </p:nvSpPr>
        <p:spPr>
          <a:xfrm>
            <a:off x="8639961" y="7268506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熊本地震</a:t>
            </a:r>
          </a:p>
        </p:txBody>
      </p:sp>
      <p:sp>
        <p:nvSpPr>
          <p:cNvPr id="429" name="テキスト ボックス 428">
            <a:extLst>
              <a:ext uri="{FF2B5EF4-FFF2-40B4-BE49-F238E27FC236}">
                <a16:creationId xmlns:a16="http://schemas.microsoft.com/office/drawing/2014/main" id="{4ABF1604-C9F6-AA79-88B8-4CA989238CA5}"/>
              </a:ext>
            </a:extLst>
          </p:cNvPr>
          <p:cNvSpPr txBox="1"/>
          <p:nvPr/>
        </p:nvSpPr>
        <p:spPr>
          <a:xfrm>
            <a:off x="11084711" y="7268506"/>
            <a:ext cx="35475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能登半島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地震</a:t>
            </a:r>
          </a:p>
        </p:txBody>
      </p:sp>
      <p:sp>
        <p:nvSpPr>
          <p:cNvPr id="430" name="テキスト ボックス 429">
            <a:extLst>
              <a:ext uri="{FF2B5EF4-FFF2-40B4-BE49-F238E27FC236}">
                <a16:creationId xmlns:a16="http://schemas.microsoft.com/office/drawing/2014/main" id="{089E081C-0AE0-12EA-DAD9-9B12CDA8B6E9}"/>
              </a:ext>
            </a:extLst>
          </p:cNvPr>
          <p:cNvSpPr txBox="1"/>
          <p:nvPr/>
        </p:nvSpPr>
        <p:spPr>
          <a:xfrm>
            <a:off x="10818205" y="7020091"/>
            <a:ext cx="33872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インボイス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制度</a:t>
            </a:r>
          </a:p>
        </p:txBody>
      </p:sp>
      <p:sp>
        <p:nvSpPr>
          <p:cNvPr id="431" name="テキスト ボックス 430">
            <a:extLst>
              <a:ext uri="{FF2B5EF4-FFF2-40B4-BE49-F238E27FC236}">
                <a16:creationId xmlns:a16="http://schemas.microsoft.com/office/drawing/2014/main" id="{B667FD70-F610-98D6-9CFE-FCB68A498285}"/>
              </a:ext>
            </a:extLst>
          </p:cNvPr>
          <p:cNvSpPr txBox="1"/>
          <p:nvPr/>
        </p:nvSpPr>
        <p:spPr>
          <a:xfrm>
            <a:off x="10212923" y="5261118"/>
            <a:ext cx="59680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米バイデン大統領</a:t>
            </a:r>
          </a:p>
        </p:txBody>
      </p:sp>
      <p:sp>
        <p:nvSpPr>
          <p:cNvPr id="432" name="テキスト ボックス 431">
            <a:extLst>
              <a:ext uri="{FF2B5EF4-FFF2-40B4-BE49-F238E27FC236}">
                <a16:creationId xmlns:a16="http://schemas.microsoft.com/office/drawing/2014/main" id="{6AC28D1B-B250-09AD-DEF6-81F3A5BA6633}"/>
              </a:ext>
            </a:extLst>
          </p:cNvPr>
          <p:cNvSpPr txBox="1"/>
          <p:nvPr/>
        </p:nvSpPr>
        <p:spPr>
          <a:xfrm>
            <a:off x="10153147" y="5497225"/>
            <a:ext cx="54871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英チャールズ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世</a:t>
            </a:r>
          </a:p>
        </p:txBody>
      </p:sp>
      <p:sp>
        <p:nvSpPr>
          <p:cNvPr id="433" name="テキスト ボックス 432">
            <a:extLst>
              <a:ext uri="{FF2B5EF4-FFF2-40B4-BE49-F238E27FC236}">
                <a16:creationId xmlns:a16="http://schemas.microsoft.com/office/drawing/2014/main" id="{52DE8A23-9E74-A636-88C2-1399C6F0C80F}"/>
              </a:ext>
            </a:extLst>
          </p:cNvPr>
          <p:cNvSpPr txBox="1"/>
          <p:nvPr/>
        </p:nvSpPr>
        <p:spPr>
          <a:xfrm>
            <a:off x="10931436" y="5608709"/>
            <a:ext cx="982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X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4" name="テキスト ボックス 433">
            <a:extLst>
              <a:ext uri="{FF2B5EF4-FFF2-40B4-BE49-F238E27FC236}">
                <a16:creationId xmlns:a16="http://schemas.microsoft.com/office/drawing/2014/main" id="{D1367F21-A6B1-F8A9-2DEA-05769C4CB7ED}"/>
              </a:ext>
            </a:extLst>
          </p:cNvPr>
          <p:cNvSpPr txBox="1"/>
          <p:nvPr/>
        </p:nvSpPr>
        <p:spPr>
          <a:xfrm>
            <a:off x="10072323" y="7898748"/>
            <a:ext cx="2249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EV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車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5" name="テキスト ボックス 434">
            <a:extLst>
              <a:ext uri="{FF2B5EF4-FFF2-40B4-BE49-F238E27FC236}">
                <a16:creationId xmlns:a16="http://schemas.microsoft.com/office/drawing/2014/main" id="{BC471336-ED36-5AF7-6063-2D1FB2383F3E}"/>
              </a:ext>
            </a:extLst>
          </p:cNvPr>
          <p:cNvSpPr txBox="1"/>
          <p:nvPr/>
        </p:nvSpPr>
        <p:spPr>
          <a:xfrm>
            <a:off x="8703321" y="8566352"/>
            <a:ext cx="32910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君の名は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6" name="テキスト ボックス 435">
            <a:extLst>
              <a:ext uri="{FF2B5EF4-FFF2-40B4-BE49-F238E27FC236}">
                <a16:creationId xmlns:a16="http://schemas.microsoft.com/office/drawing/2014/main" id="{708B99C4-DA42-BA5A-E791-C8B0898E2B2B}"/>
              </a:ext>
            </a:extLst>
          </p:cNvPr>
          <p:cNvSpPr txBox="1"/>
          <p:nvPr/>
        </p:nvSpPr>
        <p:spPr>
          <a:xfrm>
            <a:off x="10278911" y="6763594"/>
            <a:ext cx="34513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新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500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円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7" name="テキスト ボックス 436">
            <a:extLst>
              <a:ext uri="{FF2B5EF4-FFF2-40B4-BE49-F238E27FC236}">
                <a16:creationId xmlns:a16="http://schemas.microsoft.com/office/drawing/2014/main" id="{042FD495-16FE-4522-DE4E-23A63523C9E2}"/>
              </a:ext>
            </a:extLst>
          </p:cNvPr>
          <p:cNvSpPr txBox="1"/>
          <p:nvPr/>
        </p:nvSpPr>
        <p:spPr>
          <a:xfrm>
            <a:off x="11231208" y="6603287"/>
            <a:ext cx="27781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新紙幣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8" name="テキスト ボックス 437">
            <a:extLst>
              <a:ext uri="{FF2B5EF4-FFF2-40B4-BE49-F238E27FC236}">
                <a16:creationId xmlns:a16="http://schemas.microsoft.com/office/drawing/2014/main" id="{C06F1C4B-6185-BC7B-8AB7-56E6079C0D51}"/>
              </a:ext>
            </a:extLst>
          </p:cNvPr>
          <p:cNvSpPr txBox="1"/>
          <p:nvPr/>
        </p:nvSpPr>
        <p:spPr>
          <a:xfrm>
            <a:off x="10394535" y="7715868"/>
            <a:ext cx="66253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安倍晋三銃撃事件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9" name="テキスト ボックス 438">
            <a:extLst>
              <a:ext uri="{FF2B5EF4-FFF2-40B4-BE49-F238E27FC236}">
                <a16:creationId xmlns:a16="http://schemas.microsoft.com/office/drawing/2014/main" id="{D767439C-32FF-7CA6-A444-8CFE93B4365F}"/>
              </a:ext>
            </a:extLst>
          </p:cNvPr>
          <p:cNvSpPr txBox="1"/>
          <p:nvPr/>
        </p:nvSpPr>
        <p:spPr>
          <a:xfrm>
            <a:off x="10584663" y="7555848"/>
            <a:ext cx="73947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電子帳簿保存法改正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0" name="テキスト ボックス 439">
            <a:extLst>
              <a:ext uri="{FF2B5EF4-FFF2-40B4-BE49-F238E27FC236}">
                <a16:creationId xmlns:a16="http://schemas.microsoft.com/office/drawing/2014/main" id="{FDB2445D-C140-B9FE-559D-9A732245BED4}"/>
              </a:ext>
            </a:extLst>
          </p:cNvPr>
          <p:cNvSpPr txBox="1"/>
          <p:nvPr/>
        </p:nvSpPr>
        <p:spPr>
          <a:xfrm>
            <a:off x="10274102" y="7243654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岸田内閣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1" name="テキスト ボックス 440">
            <a:extLst>
              <a:ext uri="{FF2B5EF4-FFF2-40B4-BE49-F238E27FC236}">
                <a16:creationId xmlns:a16="http://schemas.microsoft.com/office/drawing/2014/main" id="{C217AC08-20F5-E61D-0E85-B6A88DDD404A}"/>
              </a:ext>
            </a:extLst>
          </p:cNvPr>
          <p:cNvSpPr txBox="1"/>
          <p:nvPr/>
        </p:nvSpPr>
        <p:spPr>
          <a:xfrm>
            <a:off x="10799509" y="7921608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ｴｽｺﾝﾌｨｰﾙﾄﾞ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2" name="テキスト ボックス 441">
            <a:extLst>
              <a:ext uri="{FF2B5EF4-FFF2-40B4-BE49-F238E27FC236}">
                <a16:creationId xmlns:a16="http://schemas.microsoft.com/office/drawing/2014/main" id="{92A78A95-C2E9-478C-ABD5-888B451DD92C}"/>
              </a:ext>
            </a:extLst>
          </p:cNvPr>
          <p:cNvSpPr txBox="1"/>
          <p:nvPr/>
        </p:nvSpPr>
        <p:spPr>
          <a:xfrm>
            <a:off x="9679302" y="8470161"/>
            <a:ext cx="23933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ﾃﾚﾜｰｸ</a:t>
            </a:r>
          </a:p>
        </p:txBody>
      </p:sp>
      <p:sp>
        <p:nvSpPr>
          <p:cNvPr id="443" name="テキスト ボックス 442">
            <a:extLst>
              <a:ext uri="{FF2B5EF4-FFF2-40B4-BE49-F238E27FC236}">
                <a16:creationId xmlns:a16="http://schemas.microsoft.com/office/drawing/2014/main" id="{A9B47198-18F3-6DC7-7103-8007C23F11B2}"/>
              </a:ext>
            </a:extLst>
          </p:cNvPr>
          <p:cNvSpPr txBox="1"/>
          <p:nvPr/>
        </p:nvSpPr>
        <p:spPr>
          <a:xfrm>
            <a:off x="10833173" y="8980701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阪神優勝</a:t>
            </a:r>
          </a:p>
        </p:txBody>
      </p:sp>
      <p:sp>
        <p:nvSpPr>
          <p:cNvPr id="444" name="テキスト ボックス 443">
            <a:extLst>
              <a:ext uri="{FF2B5EF4-FFF2-40B4-BE49-F238E27FC236}">
                <a16:creationId xmlns:a16="http://schemas.microsoft.com/office/drawing/2014/main" id="{5D28DC76-2751-EF09-178E-CF607E4A0285}"/>
              </a:ext>
            </a:extLst>
          </p:cNvPr>
          <p:cNvSpPr txBox="1"/>
          <p:nvPr/>
        </p:nvSpPr>
        <p:spPr>
          <a:xfrm>
            <a:off x="10116913" y="8238791"/>
            <a:ext cx="1511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5G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5" name="テキスト ボックス 444">
            <a:extLst>
              <a:ext uri="{FF2B5EF4-FFF2-40B4-BE49-F238E27FC236}">
                <a16:creationId xmlns:a16="http://schemas.microsoft.com/office/drawing/2014/main" id="{CA763EAB-B705-F428-5975-940BF089C5B2}"/>
              </a:ext>
            </a:extLst>
          </p:cNvPr>
          <p:cNvSpPr txBox="1"/>
          <p:nvPr/>
        </p:nvSpPr>
        <p:spPr>
          <a:xfrm>
            <a:off x="8493853" y="8292131"/>
            <a:ext cx="1511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4G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6" name="テキスト ボックス 445">
            <a:extLst>
              <a:ext uri="{FF2B5EF4-FFF2-40B4-BE49-F238E27FC236}">
                <a16:creationId xmlns:a16="http://schemas.microsoft.com/office/drawing/2014/main" id="{B8FE710E-4D46-2E82-11F3-3D5066A8D5B0}"/>
              </a:ext>
            </a:extLst>
          </p:cNvPr>
          <p:cNvSpPr txBox="1"/>
          <p:nvPr/>
        </p:nvSpPr>
        <p:spPr>
          <a:xfrm>
            <a:off x="10730581" y="5776830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ｲｽﾗｴﾙ･ｶﾞｻﾞ戦争</a:t>
            </a:r>
          </a:p>
        </p:txBody>
      </p:sp>
      <p:sp>
        <p:nvSpPr>
          <p:cNvPr id="447" name="テキスト ボックス 446">
            <a:extLst>
              <a:ext uri="{FF2B5EF4-FFF2-40B4-BE49-F238E27FC236}">
                <a16:creationId xmlns:a16="http://schemas.microsoft.com/office/drawing/2014/main" id="{A03F96AF-058F-AB8D-48A0-7DD4820116B6}"/>
              </a:ext>
            </a:extLst>
          </p:cNvPr>
          <p:cNvSpPr txBox="1"/>
          <p:nvPr/>
        </p:nvSpPr>
        <p:spPr>
          <a:xfrm>
            <a:off x="9671310" y="8660661"/>
            <a:ext cx="31628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ｺﾛﾅﾜｸﾁﾝ</a:t>
            </a:r>
          </a:p>
        </p:txBody>
      </p:sp>
      <p:sp>
        <p:nvSpPr>
          <p:cNvPr id="448" name="テキスト ボックス 447">
            <a:extLst>
              <a:ext uri="{FF2B5EF4-FFF2-40B4-BE49-F238E27FC236}">
                <a16:creationId xmlns:a16="http://schemas.microsoft.com/office/drawing/2014/main" id="{DE31CD06-A8CE-D941-F807-41A77DB54CC1}"/>
              </a:ext>
            </a:extLst>
          </p:cNvPr>
          <p:cNvSpPr txBox="1"/>
          <p:nvPr/>
        </p:nvSpPr>
        <p:spPr>
          <a:xfrm>
            <a:off x="10903782" y="8825531"/>
            <a:ext cx="16239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アレ</a:t>
            </a:r>
          </a:p>
        </p:txBody>
      </p:sp>
      <p:sp>
        <p:nvSpPr>
          <p:cNvPr id="449" name="テキスト ボックス 448">
            <a:extLst>
              <a:ext uri="{FF2B5EF4-FFF2-40B4-BE49-F238E27FC236}">
                <a16:creationId xmlns:a16="http://schemas.microsoft.com/office/drawing/2014/main" id="{9D68DB7B-85DE-252F-4B80-E4783DC84617}"/>
              </a:ext>
            </a:extLst>
          </p:cNvPr>
          <p:cNvSpPr txBox="1"/>
          <p:nvPr/>
        </p:nvSpPr>
        <p:spPr>
          <a:xfrm>
            <a:off x="9222519" y="7967241"/>
            <a:ext cx="28422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ペイペイ</a:t>
            </a:r>
          </a:p>
        </p:txBody>
      </p:sp>
      <p:sp>
        <p:nvSpPr>
          <p:cNvPr id="450" name="テキスト ボックス 449">
            <a:extLst>
              <a:ext uri="{FF2B5EF4-FFF2-40B4-BE49-F238E27FC236}">
                <a16:creationId xmlns:a16="http://schemas.microsoft.com/office/drawing/2014/main" id="{F5284691-EBB5-B94E-0241-B9F265DB421B}"/>
              </a:ext>
            </a:extLst>
          </p:cNvPr>
          <p:cNvSpPr txBox="1"/>
          <p:nvPr/>
        </p:nvSpPr>
        <p:spPr>
          <a:xfrm>
            <a:off x="10721453" y="5413700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韓尹錫悦大統領</a:t>
            </a:r>
          </a:p>
        </p:txBody>
      </p:sp>
      <p:sp>
        <p:nvSpPr>
          <p:cNvPr id="451" name="テキスト ボックス 450">
            <a:extLst>
              <a:ext uri="{FF2B5EF4-FFF2-40B4-BE49-F238E27FC236}">
                <a16:creationId xmlns:a16="http://schemas.microsoft.com/office/drawing/2014/main" id="{1D1752F9-EEF2-6509-A775-22CB1736EC03}"/>
              </a:ext>
            </a:extLst>
          </p:cNvPr>
          <p:cNvSpPr txBox="1"/>
          <p:nvPr/>
        </p:nvSpPr>
        <p:spPr>
          <a:xfrm>
            <a:off x="10730841" y="6433195"/>
            <a:ext cx="51345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G7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広島サミット</a:t>
            </a:r>
          </a:p>
        </p:txBody>
      </p:sp>
      <p:sp>
        <p:nvSpPr>
          <p:cNvPr id="452" name="テキスト ボックス 451">
            <a:extLst>
              <a:ext uri="{FF2B5EF4-FFF2-40B4-BE49-F238E27FC236}">
                <a16:creationId xmlns:a16="http://schemas.microsoft.com/office/drawing/2014/main" id="{6D37DF66-D1E1-C69B-27BF-729F94DE26B3}"/>
              </a:ext>
            </a:extLst>
          </p:cNvPr>
          <p:cNvSpPr txBox="1"/>
          <p:nvPr/>
        </p:nvSpPr>
        <p:spPr>
          <a:xfrm>
            <a:off x="10275399" y="8962691"/>
            <a:ext cx="33712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ジェンダー</a:t>
            </a:r>
          </a:p>
        </p:txBody>
      </p:sp>
      <p:sp>
        <p:nvSpPr>
          <p:cNvPr id="453" name="テキスト ボックス 452">
            <a:extLst>
              <a:ext uri="{FF2B5EF4-FFF2-40B4-BE49-F238E27FC236}">
                <a16:creationId xmlns:a16="http://schemas.microsoft.com/office/drawing/2014/main" id="{D1858B95-5E79-64AA-2847-5538C89360E0}"/>
              </a:ext>
            </a:extLst>
          </p:cNvPr>
          <p:cNvSpPr txBox="1"/>
          <p:nvPr/>
        </p:nvSpPr>
        <p:spPr>
          <a:xfrm>
            <a:off x="10326301" y="8406431"/>
            <a:ext cx="25055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Z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世代</a:t>
            </a:r>
          </a:p>
        </p:txBody>
      </p:sp>
      <p:sp>
        <p:nvSpPr>
          <p:cNvPr id="454" name="テキスト ボックス 453">
            <a:extLst>
              <a:ext uri="{FF2B5EF4-FFF2-40B4-BE49-F238E27FC236}">
                <a16:creationId xmlns:a16="http://schemas.microsoft.com/office/drawing/2014/main" id="{9B36B3CD-2AAF-918E-B7BC-44177B64B1D7}"/>
              </a:ext>
            </a:extLst>
          </p:cNvPr>
          <p:cNvSpPr txBox="1"/>
          <p:nvPr/>
        </p:nvSpPr>
        <p:spPr>
          <a:xfrm>
            <a:off x="10260578" y="8596931"/>
            <a:ext cx="3820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ショータイム</a:t>
            </a:r>
          </a:p>
        </p:txBody>
      </p:sp>
      <p:sp>
        <p:nvSpPr>
          <p:cNvPr id="455" name="テキスト ボックス 454">
            <a:extLst>
              <a:ext uri="{FF2B5EF4-FFF2-40B4-BE49-F238E27FC236}">
                <a16:creationId xmlns:a16="http://schemas.microsoft.com/office/drawing/2014/main" id="{3F0FE6FA-4A42-7C35-39F3-23D9FA7F5B7E}"/>
              </a:ext>
            </a:extLst>
          </p:cNvPr>
          <p:cNvSpPr txBox="1"/>
          <p:nvPr/>
        </p:nvSpPr>
        <p:spPr>
          <a:xfrm>
            <a:off x="10579373" y="8825531"/>
            <a:ext cx="27781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村神様</a:t>
            </a:r>
          </a:p>
        </p:txBody>
      </p:sp>
      <p:sp>
        <p:nvSpPr>
          <p:cNvPr id="456" name="テキスト ボックス 455">
            <a:extLst>
              <a:ext uri="{FF2B5EF4-FFF2-40B4-BE49-F238E27FC236}">
                <a16:creationId xmlns:a16="http://schemas.microsoft.com/office/drawing/2014/main" id="{490D1F46-A16A-CAE6-7EDC-34E734599820}"/>
              </a:ext>
            </a:extLst>
          </p:cNvPr>
          <p:cNvSpPr txBox="1"/>
          <p:nvPr/>
        </p:nvSpPr>
        <p:spPr>
          <a:xfrm>
            <a:off x="10793652" y="8102419"/>
            <a:ext cx="22972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キーウ</a:t>
            </a:r>
          </a:p>
        </p:txBody>
      </p:sp>
      <p:sp>
        <p:nvSpPr>
          <p:cNvPr id="457" name="テキスト ボックス 456">
            <a:extLst>
              <a:ext uri="{FF2B5EF4-FFF2-40B4-BE49-F238E27FC236}">
                <a16:creationId xmlns:a16="http://schemas.microsoft.com/office/drawing/2014/main" id="{180A3444-3F77-5CD1-6E77-64E7B9079210}"/>
              </a:ext>
            </a:extLst>
          </p:cNvPr>
          <p:cNvSpPr txBox="1"/>
          <p:nvPr/>
        </p:nvSpPr>
        <p:spPr>
          <a:xfrm>
            <a:off x="10827627" y="8284566"/>
            <a:ext cx="28422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生成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AI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58" name="テキスト ボックス 457">
            <a:extLst>
              <a:ext uri="{FF2B5EF4-FFF2-40B4-BE49-F238E27FC236}">
                <a16:creationId xmlns:a16="http://schemas.microsoft.com/office/drawing/2014/main" id="{A6508FCE-E65C-55E1-A157-53344DF6197A}"/>
              </a:ext>
            </a:extLst>
          </p:cNvPr>
          <p:cNvSpPr txBox="1"/>
          <p:nvPr/>
        </p:nvSpPr>
        <p:spPr>
          <a:xfrm>
            <a:off x="10773927" y="8453067"/>
            <a:ext cx="39162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ペッパーミル</a:t>
            </a:r>
          </a:p>
        </p:txBody>
      </p:sp>
      <p:sp>
        <p:nvSpPr>
          <p:cNvPr id="460" name="テキスト ボックス 459">
            <a:extLst>
              <a:ext uri="{FF2B5EF4-FFF2-40B4-BE49-F238E27FC236}">
                <a16:creationId xmlns:a16="http://schemas.microsoft.com/office/drawing/2014/main" id="{7CF054D5-48F3-16B3-1007-61E0D94FD401}"/>
              </a:ext>
            </a:extLst>
          </p:cNvPr>
          <p:cNvSpPr txBox="1"/>
          <p:nvPr/>
        </p:nvSpPr>
        <p:spPr>
          <a:xfrm>
            <a:off x="9781986" y="8058681"/>
            <a:ext cx="27781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給付金</a:t>
            </a:r>
          </a:p>
        </p:txBody>
      </p:sp>
      <p:sp>
        <p:nvSpPr>
          <p:cNvPr id="461" name="テキスト ボックス 460">
            <a:extLst>
              <a:ext uri="{FF2B5EF4-FFF2-40B4-BE49-F238E27FC236}">
                <a16:creationId xmlns:a16="http://schemas.microsoft.com/office/drawing/2014/main" id="{75B715CF-8064-6A86-4862-64673C77D31D}"/>
              </a:ext>
            </a:extLst>
          </p:cNvPr>
          <p:cNvSpPr txBox="1"/>
          <p:nvPr/>
        </p:nvSpPr>
        <p:spPr>
          <a:xfrm>
            <a:off x="10331910" y="8116871"/>
            <a:ext cx="23933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ウマ娘</a:t>
            </a:r>
          </a:p>
        </p:txBody>
      </p:sp>
      <p:sp>
        <p:nvSpPr>
          <p:cNvPr id="462" name="テキスト ボックス 461">
            <a:extLst>
              <a:ext uri="{FF2B5EF4-FFF2-40B4-BE49-F238E27FC236}">
                <a16:creationId xmlns:a16="http://schemas.microsoft.com/office/drawing/2014/main" id="{EABBBA6F-43C7-EC40-3F8B-DB9FE951BB7C}"/>
              </a:ext>
            </a:extLst>
          </p:cNvPr>
          <p:cNvSpPr txBox="1"/>
          <p:nvPr/>
        </p:nvSpPr>
        <p:spPr>
          <a:xfrm>
            <a:off x="10396122" y="7956851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ﾏｲﾅﾎﾟｲﾝﾄ</a:t>
            </a:r>
          </a:p>
        </p:txBody>
      </p:sp>
      <p:sp>
        <p:nvSpPr>
          <p:cNvPr id="463" name="テキスト ボックス 462">
            <a:extLst>
              <a:ext uri="{FF2B5EF4-FFF2-40B4-BE49-F238E27FC236}">
                <a16:creationId xmlns:a16="http://schemas.microsoft.com/office/drawing/2014/main" id="{974D52E2-39FF-D167-C2F3-05555E42E5AA}"/>
              </a:ext>
            </a:extLst>
          </p:cNvPr>
          <p:cNvSpPr txBox="1"/>
          <p:nvPr/>
        </p:nvSpPr>
        <p:spPr>
          <a:xfrm>
            <a:off x="8516012" y="7514869"/>
            <a:ext cx="61283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都民ファーストの会</a:t>
            </a:r>
          </a:p>
        </p:txBody>
      </p:sp>
      <p:sp>
        <p:nvSpPr>
          <p:cNvPr id="464" name="テキスト ボックス 463">
            <a:extLst>
              <a:ext uri="{FF2B5EF4-FFF2-40B4-BE49-F238E27FC236}">
                <a16:creationId xmlns:a16="http://schemas.microsoft.com/office/drawing/2014/main" id="{D5C5D3E4-179A-B10C-9F03-3D85677110B9}"/>
              </a:ext>
            </a:extLst>
          </p:cNvPr>
          <p:cNvSpPr txBox="1"/>
          <p:nvPr/>
        </p:nvSpPr>
        <p:spPr>
          <a:xfrm>
            <a:off x="9934068" y="8863631"/>
            <a:ext cx="24254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ポイ活</a:t>
            </a:r>
          </a:p>
        </p:txBody>
      </p:sp>
      <p:sp>
        <p:nvSpPr>
          <p:cNvPr id="465" name="テキスト ボックス 464">
            <a:extLst>
              <a:ext uri="{FF2B5EF4-FFF2-40B4-BE49-F238E27FC236}">
                <a16:creationId xmlns:a16="http://schemas.microsoft.com/office/drawing/2014/main" id="{356F5030-30D4-6036-B292-DB5D1CC62065}"/>
              </a:ext>
            </a:extLst>
          </p:cNvPr>
          <p:cNvSpPr txBox="1"/>
          <p:nvPr/>
        </p:nvSpPr>
        <p:spPr>
          <a:xfrm>
            <a:off x="9575010" y="6780482"/>
            <a:ext cx="42849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令和へ移行</a:t>
            </a:r>
          </a:p>
        </p:txBody>
      </p:sp>
      <p:sp>
        <p:nvSpPr>
          <p:cNvPr id="466" name="テキスト ボックス 465">
            <a:extLst>
              <a:ext uri="{FF2B5EF4-FFF2-40B4-BE49-F238E27FC236}">
                <a16:creationId xmlns:a16="http://schemas.microsoft.com/office/drawing/2014/main" id="{DC15C0F2-FE73-27B5-4209-F7FED8406DC1}"/>
              </a:ext>
            </a:extLst>
          </p:cNvPr>
          <p:cNvSpPr txBox="1"/>
          <p:nvPr/>
        </p:nvSpPr>
        <p:spPr>
          <a:xfrm>
            <a:off x="11360376" y="6847127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大阪万博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67" name="テキスト ボックス 466">
            <a:extLst>
              <a:ext uri="{FF2B5EF4-FFF2-40B4-BE49-F238E27FC236}">
                <a16:creationId xmlns:a16="http://schemas.microsoft.com/office/drawing/2014/main" id="{152B2B6C-E721-D22B-AB81-68340624FA0A}"/>
              </a:ext>
            </a:extLst>
          </p:cNvPr>
          <p:cNvSpPr txBox="1"/>
          <p:nvPr/>
        </p:nvSpPr>
        <p:spPr>
          <a:xfrm>
            <a:off x="307345" y="219684"/>
            <a:ext cx="351891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社史（平成元年～令和〇年）</a:t>
            </a:r>
          </a:p>
        </p:txBody>
      </p:sp>
    </p:spTree>
    <p:extLst>
      <p:ext uri="{BB962C8B-B14F-4D97-AF65-F5344CB8AC3E}">
        <p14:creationId xmlns:p14="http://schemas.microsoft.com/office/powerpoint/2010/main" val="41832199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7F7D28AA-BE62-B463-9C50-A4DFEBF319F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93883610"/>
              </p:ext>
            </p:extLst>
          </p:nvPr>
        </p:nvGraphicFramePr>
        <p:xfrm>
          <a:off x="311143" y="669545"/>
          <a:ext cx="12179308" cy="871197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064085">
                  <a:extLst>
                    <a:ext uri="{9D8B030D-6E8A-4147-A177-3AD203B41FA5}">
                      <a16:colId xmlns:a16="http://schemas.microsoft.com/office/drawing/2014/main" val="58072777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4572119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508309310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23357963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21913813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43334240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440695466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719135569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2930845028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09335919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749476957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0117808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134064408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8700135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76310325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81237235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2978704546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38667002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42913133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093900346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72354788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23841546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192451219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649813443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099708570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88542924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79845942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6964189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64751589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2731251308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31210775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685176157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1621996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454540324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82145167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611947400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66996634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404882817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777224632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3128608925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186195241"/>
                    </a:ext>
                  </a:extLst>
                </a:gridCol>
                <a:gridCol w="271103">
                  <a:extLst>
                    <a:ext uri="{9D8B030D-6E8A-4147-A177-3AD203B41FA5}">
                      <a16:colId xmlns:a16="http://schemas.microsoft.com/office/drawing/2014/main" val="1261327344"/>
                    </a:ext>
                  </a:extLst>
                </a:gridCol>
              </a:tblGrid>
              <a:tr h="146928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平成／令和</a:t>
                      </a:r>
                      <a:endParaRPr lang="ja-JP" altLang="en-US" sz="8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/>
                    </a:solidFill>
                  </a:tcPr>
                </a:tc>
                <a:tc gridSpan="31">
                  <a:txBody>
                    <a:bodyPr/>
                    <a:lstStyle/>
                    <a:p>
                      <a:pPr algn="ctr" fontAlgn="ctr"/>
                      <a:r>
                        <a:rPr lang="ja-JP" altLang="en-US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平成</a:t>
                      </a: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ja-JP" altLang="en-US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令和</a:t>
                      </a: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11287416"/>
                  </a:ext>
                </a:extLst>
              </a:tr>
              <a:tr h="146928">
                <a:tc vMerge="1">
                  <a:txBody>
                    <a:bodyPr/>
                    <a:lstStyle/>
                    <a:p>
                      <a:endParaRPr dirty="0"/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元年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3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4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5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6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7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8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9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10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11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12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13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14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15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16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17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18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21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22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23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24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25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26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27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28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29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30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31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元年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3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4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5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6</a:t>
                      </a:r>
                      <a:r>
                        <a:rPr lang="ja-JP" altLang="en-US" sz="600" u="none" strike="noStrike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7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8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9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10</a:t>
                      </a:r>
                      <a:r>
                        <a:rPr lang="ja-JP" altLang="en-US" sz="600" u="none" strike="noStrike" dirty="0"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年</a:t>
                      </a:r>
                      <a:endParaRPr lang="ja-JP" altLang="en-US" sz="600" b="0" i="0" u="none" strike="noStrike" dirty="0">
                        <a:solidFill>
                          <a:srgbClr val="000000"/>
                        </a:solidFill>
                        <a:effectLst/>
                        <a:latin typeface="ＭＳ ゴシック" panose="020B0609070205080204" pitchFamily="49" charset="-128"/>
                        <a:ea typeface="ＭＳ ゴシック" panose="020B0609070205080204" pitchFamily="49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4972264"/>
                  </a:ext>
                </a:extLst>
              </a:tr>
              <a:tr h="11019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西暦</a:t>
                      </a:r>
                      <a:endParaRPr lang="ja-JP" altLang="en-US" sz="8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1989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81083794"/>
                  </a:ext>
                </a:extLst>
              </a:tr>
              <a:tr h="2745943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自分の歴史</a:t>
                      </a:r>
                      <a:endParaRPr lang="ja-JP" altLang="en-US" sz="10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385723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8728967"/>
                  </a:ext>
                </a:extLst>
              </a:tr>
              <a:tr h="131282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家族、親戚の</a:t>
                      </a:r>
                      <a:endParaRPr lang="en-US" altLang="ja-JP" sz="1000" b="1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1000" b="1" i="0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歴史</a:t>
                      </a: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00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CC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5134133"/>
                  </a:ext>
                </a:extLst>
              </a:tr>
              <a:tr h="131282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世界の動向</a:t>
                      </a:r>
                      <a:endParaRPr lang="ja-JP" altLang="en-US" sz="10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000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9387334"/>
                  </a:ext>
                </a:extLst>
              </a:tr>
              <a:tr h="131282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日本の動向</a:t>
                      </a:r>
                      <a:endParaRPr lang="ja-JP" altLang="en-US" sz="10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900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04391502"/>
                  </a:ext>
                </a:extLst>
              </a:tr>
              <a:tr h="1312827">
                <a:tc>
                  <a:txBody>
                    <a:bodyPr/>
                    <a:lstStyle/>
                    <a:p>
                      <a:pPr marL="0" algn="ctr" defTabSz="1280160" rtl="0" eaLnBrk="1" fontAlgn="ctr" latinLnBrk="0" hangingPunct="1"/>
                      <a:r>
                        <a:rPr kumimoji="1" lang="ja-JP" altLang="en-US" sz="1000" b="1" u="none" strike="noStrike" kern="1200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キーワード</a:t>
                      </a: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>
                          <a:effectLst/>
                        </a:rPr>
                        <a:t>　</a:t>
                      </a:r>
                      <a:endParaRPr lang="ja-JP" altLang="en-US" sz="7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700" u="none" strike="noStrike" dirty="0">
                          <a:effectLst/>
                        </a:rPr>
                        <a:t>　</a:t>
                      </a:r>
                      <a:endParaRPr lang="ja-JP" altLang="en-US" sz="7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CC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21951080"/>
                  </a:ext>
                </a:extLst>
              </a:tr>
              <a:tr h="184623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800" b="1" u="none" strike="noStrike" dirty="0">
                          <a:solidFill>
                            <a:schemeClr val="bg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西暦</a:t>
                      </a:r>
                      <a:endParaRPr lang="ja-JP" altLang="en-US" sz="800" b="1" i="0" u="none" strike="noStrike" dirty="0">
                        <a:solidFill>
                          <a:schemeClr val="bg1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0" marR="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1989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1999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2009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3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6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ゴシック" panose="020B0609070205080204" pitchFamily="49" charset="-128"/>
                          <a:ea typeface="ＭＳ ゴシック" panose="020B0609070205080204" pitchFamily="49" charset="-128"/>
                        </a:rPr>
                        <a:t>2028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2060">
                        <a:alpha val="10196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0481531"/>
                  </a:ext>
                </a:extLst>
              </a:tr>
            </a:tbl>
          </a:graphicData>
        </a:graphic>
      </p:graphicFrame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14916EEA-89FD-64E3-71C6-6A1FA8CCD33C}"/>
              </a:ext>
            </a:extLst>
          </p:cNvPr>
          <p:cNvSpPr txBox="1"/>
          <p:nvPr/>
        </p:nvSpPr>
        <p:spPr>
          <a:xfrm>
            <a:off x="4070029" y="9001968"/>
            <a:ext cx="47017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2000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年問題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3776A56D-505E-48CD-1706-30C3F52FF23F}"/>
              </a:ext>
            </a:extLst>
          </p:cNvPr>
          <p:cNvSpPr txBox="1"/>
          <p:nvPr/>
        </p:nvSpPr>
        <p:spPr>
          <a:xfrm>
            <a:off x="1339982" y="7968407"/>
            <a:ext cx="49421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魔女の宅急便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570103C2-4320-7350-48D7-5659D11B2546}"/>
              </a:ext>
            </a:extLst>
          </p:cNvPr>
          <p:cNvSpPr txBox="1"/>
          <p:nvPr/>
        </p:nvSpPr>
        <p:spPr>
          <a:xfrm>
            <a:off x="1774168" y="8367372"/>
            <a:ext cx="2746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フセイン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607F142E-1F0B-8C71-8145-11598C199AE1}"/>
              </a:ext>
            </a:extLst>
          </p:cNvPr>
          <p:cNvSpPr txBox="1"/>
          <p:nvPr/>
        </p:nvSpPr>
        <p:spPr>
          <a:xfrm>
            <a:off x="2835042" y="8367372"/>
            <a:ext cx="19926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PHS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5E1124CF-9400-BC89-84E9-9006436434CD}"/>
              </a:ext>
            </a:extLst>
          </p:cNvPr>
          <p:cNvSpPr txBox="1"/>
          <p:nvPr/>
        </p:nvSpPr>
        <p:spPr>
          <a:xfrm>
            <a:off x="4173380" y="8811085"/>
            <a:ext cx="24895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ADSL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6FD170DA-43E7-B45E-0733-7A0984A75D77}"/>
              </a:ext>
            </a:extLst>
          </p:cNvPr>
          <p:cNvSpPr txBox="1"/>
          <p:nvPr/>
        </p:nvSpPr>
        <p:spPr>
          <a:xfrm>
            <a:off x="6071792" y="8781397"/>
            <a:ext cx="25216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ミクシィ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BE4D7CC3-6C0F-1587-ED90-DB1D312508ED}"/>
              </a:ext>
            </a:extLst>
          </p:cNvPr>
          <p:cNvSpPr txBox="1"/>
          <p:nvPr/>
        </p:nvSpPr>
        <p:spPr>
          <a:xfrm>
            <a:off x="3594590" y="7968407"/>
            <a:ext cx="37078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もののけ姫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96D77F11-9CA7-5F3E-9BD5-E36DE01E75C5}"/>
              </a:ext>
            </a:extLst>
          </p:cNvPr>
          <p:cNvSpPr txBox="1"/>
          <p:nvPr/>
        </p:nvSpPr>
        <p:spPr>
          <a:xfrm>
            <a:off x="4659997" y="7968404"/>
            <a:ext cx="388418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千と千尋の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神隠し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FC7EFA81-DBB5-0A50-75D0-1B2AC08F20DF}"/>
              </a:ext>
            </a:extLst>
          </p:cNvPr>
          <p:cNvSpPr txBox="1"/>
          <p:nvPr/>
        </p:nvSpPr>
        <p:spPr>
          <a:xfrm>
            <a:off x="3031406" y="8063655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ドジャース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野茂英雄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992D29D5-A1F4-1648-9F25-C349C5691550}"/>
              </a:ext>
            </a:extLst>
          </p:cNvPr>
          <p:cNvSpPr txBox="1"/>
          <p:nvPr/>
        </p:nvSpPr>
        <p:spPr>
          <a:xfrm>
            <a:off x="3325623" y="8682712"/>
            <a:ext cx="33231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たまごっち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5CD2B29E-FE1F-56BC-4ABC-E7E1480BD1F1}"/>
              </a:ext>
            </a:extLst>
          </p:cNvPr>
          <p:cNvSpPr txBox="1"/>
          <p:nvPr/>
        </p:nvSpPr>
        <p:spPr>
          <a:xfrm>
            <a:off x="1580684" y="8761260"/>
            <a:ext cx="54391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ドラゴンクエスト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4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8E391AC5-39C5-3EF2-B695-43D6A102C8E0}"/>
              </a:ext>
            </a:extLst>
          </p:cNvPr>
          <p:cNvSpPr txBox="1"/>
          <p:nvPr/>
        </p:nvSpPr>
        <p:spPr>
          <a:xfrm>
            <a:off x="1939234" y="7929689"/>
            <a:ext cx="3868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バブル崩壊</a:t>
            </a: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80D3425C-9E86-8B85-7E48-1D264C650A0E}"/>
              </a:ext>
            </a:extLst>
          </p:cNvPr>
          <p:cNvSpPr txBox="1"/>
          <p:nvPr/>
        </p:nvSpPr>
        <p:spPr>
          <a:xfrm>
            <a:off x="3367129" y="8948029"/>
            <a:ext cx="21529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DVD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FB05FF25-57D2-A149-6D66-ADD9E87F3B4D}"/>
              </a:ext>
            </a:extLst>
          </p:cNvPr>
          <p:cNvSpPr txBox="1"/>
          <p:nvPr/>
        </p:nvSpPr>
        <p:spPr>
          <a:xfrm>
            <a:off x="5256703" y="8948029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ブルーレイ</a:t>
            </a: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61161956-0911-8D27-3811-D7EC4CB8A338}"/>
              </a:ext>
            </a:extLst>
          </p:cNvPr>
          <p:cNvSpPr txBox="1"/>
          <p:nvPr/>
        </p:nvSpPr>
        <p:spPr>
          <a:xfrm>
            <a:off x="4638351" y="8379152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ﾏﾘﾅｰｽﾞｲﾁﾛｰ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8E89A84B-BE30-CBF3-2F40-4A5B06464D19}"/>
              </a:ext>
            </a:extLst>
          </p:cNvPr>
          <p:cNvSpPr txBox="1"/>
          <p:nvPr/>
        </p:nvSpPr>
        <p:spPr>
          <a:xfrm>
            <a:off x="8990104" y="8215832"/>
            <a:ext cx="41086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インスタ映え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00121A48-9971-1117-9F8A-65E197665A7A}"/>
              </a:ext>
            </a:extLst>
          </p:cNvPr>
          <p:cNvSpPr txBox="1"/>
          <p:nvPr/>
        </p:nvSpPr>
        <p:spPr>
          <a:xfrm>
            <a:off x="3892083" y="8466879"/>
            <a:ext cx="28101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テポドン</a:t>
            </a:r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AE44E8C8-3A9C-FB21-28A4-2938E872362C}"/>
              </a:ext>
            </a:extLst>
          </p:cNvPr>
          <p:cNvSpPr txBox="1"/>
          <p:nvPr/>
        </p:nvSpPr>
        <p:spPr>
          <a:xfrm>
            <a:off x="5763420" y="8354512"/>
            <a:ext cx="33391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ディープ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インパクト</a:t>
            </a: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D7BAE3E6-7662-8A13-0B7A-BA105F030708}"/>
              </a:ext>
            </a:extLst>
          </p:cNvPr>
          <p:cNvSpPr txBox="1"/>
          <p:nvPr/>
        </p:nvSpPr>
        <p:spPr>
          <a:xfrm>
            <a:off x="4550187" y="8544028"/>
            <a:ext cx="60802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ﾃﾞｨｽﾞﾆｰｼｰ／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USJ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A3028DF2-4C54-40F8-E552-1E6E2C22DB95}"/>
              </a:ext>
            </a:extLst>
          </p:cNvPr>
          <p:cNvSpPr txBox="1"/>
          <p:nvPr/>
        </p:nvSpPr>
        <p:spPr>
          <a:xfrm>
            <a:off x="4715295" y="8712055"/>
            <a:ext cx="2778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愛子様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00E28031-15B1-0AAC-C2A2-FEB9072DFA3F}"/>
              </a:ext>
            </a:extLst>
          </p:cNvPr>
          <p:cNvSpPr txBox="1"/>
          <p:nvPr/>
        </p:nvSpPr>
        <p:spPr>
          <a:xfrm>
            <a:off x="5664835" y="8625369"/>
            <a:ext cx="53108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鳥インフルエンザ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E5EE48B9-9FAE-C8C2-F2D3-558A2B34796A}"/>
              </a:ext>
            </a:extLst>
          </p:cNvPr>
          <p:cNvSpPr txBox="1"/>
          <p:nvPr/>
        </p:nvSpPr>
        <p:spPr>
          <a:xfrm>
            <a:off x="2008968" y="8964025"/>
            <a:ext cx="24735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J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リーグ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D750BF68-8E11-7E36-4C0D-A227348C5FE3}"/>
              </a:ext>
            </a:extLst>
          </p:cNvPr>
          <p:cNvSpPr txBox="1"/>
          <p:nvPr/>
        </p:nvSpPr>
        <p:spPr>
          <a:xfrm>
            <a:off x="7428369" y="8173928"/>
            <a:ext cx="25056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地デジ</a:t>
            </a: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72B4603F-5EAA-898F-456A-2B7D9ECF6069}"/>
              </a:ext>
            </a:extLst>
          </p:cNvPr>
          <p:cNvSpPr txBox="1"/>
          <p:nvPr/>
        </p:nvSpPr>
        <p:spPr>
          <a:xfrm>
            <a:off x="3344056" y="8460987"/>
            <a:ext cx="29544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ポケベル</a:t>
            </a: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927F2B80-8A11-6DD2-12F4-6B74BC6BC756}"/>
              </a:ext>
            </a:extLst>
          </p:cNvPr>
          <p:cNvSpPr txBox="1"/>
          <p:nvPr/>
        </p:nvSpPr>
        <p:spPr>
          <a:xfrm>
            <a:off x="3525664" y="8157281"/>
            <a:ext cx="50864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ONE PEACE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（連載開始）</a:t>
            </a: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3A9D7B28-26C0-53EA-6664-5BAC140CA14C}"/>
              </a:ext>
            </a:extLst>
          </p:cNvPr>
          <p:cNvSpPr txBox="1"/>
          <p:nvPr/>
        </p:nvSpPr>
        <p:spPr>
          <a:xfrm>
            <a:off x="7686450" y="8428563"/>
            <a:ext cx="28262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パズドラ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FFFE6A7F-6B31-614B-DCE9-4C978E68329E}"/>
              </a:ext>
            </a:extLst>
          </p:cNvPr>
          <p:cNvSpPr txBox="1"/>
          <p:nvPr/>
        </p:nvSpPr>
        <p:spPr>
          <a:xfrm>
            <a:off x="5196707" y="8576317"/>
            <a:ext cx="37238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液晶テレビ</a:t>
            </a: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743061A5-A741-4FE7-29F7-619777679388}"/>
              </a:ext>
            </a:extLst>
          </p:cNvPr>
          <p:cNvSpPr txBox="1"/>
          <p:nvPr/>
        </p:nvSpPr>
        <p:spPr>
          <a:xfrm>
            <a:off x="8500236" y="8108791"/>
            <a:ext cx="2778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ドローン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F92C2667-9CAC-3A9B-2F11-1E9EC0A4FDE9}"/>
              </a:ext>
            </a:extLst>
          </p:cNvPr>
          <p:cNvSpPr txBox="1"/>
          <p:nvPr/>
        </p:nvSpPr>
        <p:spPr>
          <a:xfrm>
            <a:off x="5994762" y="7935841"/>
            <a:ext cx="42849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第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回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WBC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優勝</a:t>
            </a:r>
          </a:p>
        </p:txBody>
      </p: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99F3A30B-4F0D-67F3-EB49-F1EB3344B35B}"/>
              </a:ext>
            </a:extLst>
          </p:cNvPr>
          <p:cNvSpPr txBox="1"/>
          <p:nvPr/>
        </p:nvSpPr>
        <p:spPr>
          <a:xfrm>
            <a:off x="8168149" y="8428563"/>
            <a:ext cx="41567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妖怪ウォッチ</a:t>
            </a:r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F492AAF0-D464-D958-A8BB-88AA81B5767C}"/>
              </a:ext>
            </a:extLst>
          </p:cNvPr>
          <p:cNvSpPr txBox="1"/>
          <p:nvPr/>
        </p:nvSpPr>
        <p:spPr>
          <a:xfrm>
            <a:off x="7975078" y="8054938"/>
            <a:ext cx="37719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アベノミクス</a:t>
            </a: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74E1A0C0-87FB-6E92-E6F4-81AB5C7027D9}"/>
              </a:ext>
            </a:extLst>
          </p:cNvPr>
          <p:cNvSpPr txBox="1"/>
          <p:nvPr/>
        </p:nvSpPr>
        <p:spPr>
          <a:xfrm>
            <a:off x="7130210" y="8029896"/>
            <a:ext cx="29865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AKB48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CB1CB570-74C3-8140-DD3D-05B6C927510D}"/>
              </a:ext>
            </a:extLst>
          </p:cNvPr>
          <p:cNvSpPr txBox="1"/>
          <p:nvPr/>
        </p:nvSpPr>
        <p:spPr>
          <a:xfrm>
            <a:off x="5979620" y="8962061"/>
            <a:ext cx="43650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ハンカチ王子</a:t>
            </a: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F9206EC4-1516-C371-54FA-8DD0B0A27B5C}"/>
              </a:ext>
            </a:extLst>
          </p:cNvPr>
          <p:cNvSpPr txBox="1"/>
          <p:nvPr/>
        </p:nvSpPr>
        <p:spPr>
          <a:xfrm>
            <a:off x="4158950" y="8031655"/>
            <a:ext cx="277812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だんご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三兄弟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3ACCC98D-295B-5A03-ECCA-A1650CDDE2D0}"/>
              </a:ext>
            </a:extLst>
          </p:cNvPr>
          <p:cNvSpPr txBox="1"/>
          <p:nvPr/>
        </p:nvSpPr>
        <p:spPr>
          <a:xfrm>
            <a:off x="8737284" y="8428563"/>
            <a:ext cx="40124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ポケモン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GO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A9D74C83-7DE9-F20D-CE2F-407B905FDAF9}"/>
              </a:ext>
            </a:extLst>
          </p:cNvPr>
          <p:cNvSpPr txBox="1"/>
          <p:nvPr/>
        </p:nvSpPr>
        <p:spPr>
          <a:xfrm>
            <a:off x="8246249" y="8173928"/>
            <a:ext cx="24254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アナ雪</a:t>
            </a: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649297DB-DABE-1E24-7242-D1750FBB3C8C}"/>
              </a:ext>
            </a:extLst>
          </p:cNvPr>
          <p:cNvSpPr txBox="1"/>
          <p:nvPr/>
        </p:nvSpPr>
        <p:spPr>
          <a:xfrm>
            <a:off x="4940156" y="8224065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拉致問題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1AF57258-884F-2573-9D8A-0FB8EDECACDA}"/>
              </a:ext>
            </a:extLst>
          </p:cNvPr>
          <p:cNvSpPr txBox="1"/>
          <p:nvPr/>
        </p:nvSpPr>
        <p:spPr>
          <a:xfrm>
            <a:off x="5714527" y="8198305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楽天ｲｰｸﾞﾙｽ</a:t>
            </a: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FB94EA70-DBAD-7C41-CD45-E30484672374}"/>
              </a:ext>
            </a:extLst>
          </p:cNvPr>
          <p:cNvSpPr txBox="1"/>
          <p:nvPr/>
        </p:nvSpPr>
        <p:spPr>
          <a:xfrm>
            <a:off x="7991190" y="8599670"/>
            <a:ext cx="2265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LINE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E19E2047-2648-B3E0-41F0-282244063DE3}"/>
              </a:ext>
            </a:extLst>
          </p:cNvPr>
          <p:cNvSpPr txBox="1"/>
          <p:nvPr/>
        </p:nvSpPr>
        <p:spPr>
          <a:xfrm>
            <a:off x="6116037" y="8354516"/>
            <a:ext cx="29544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モバゲー</a:t>
            </a:r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910F2E70-3AD8-3E44-5BFD-16F5252D8176}"/>
              </a:ext>
            </a:extLst>
          </p:cNvPr>
          <p:cNvSpPr txBox="1"/>
          <p:nvPr/>
        </p:nvSpPr>
        <p:spPr>
          <a:xfrm>
            <a:off x="4645753" y="8238791"/>
            <a:ext cx="1511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3G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205B8B76-51BF-EBFD-4982-D68D81F8D4FD}"/>
              </a:ext>
            </a:extLst>
          </p:cNvPr>
          <p:cNvSpPr txBox="1"/>
          <p:nvPr/>
        </p:nvSpPr>
        <p:spPr>
          <a:xfrm>
            <a:off x="3557137" y="8847093"/>
            <a:ext cx="40124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テレホーダイ</a:t>
            </a:r>
          </a:p>
        </p:txBody>
      </p: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CE924DBF-3426-7522-A1CC-592341FA57DE}"/>
              </a:ext>
            </a:extLst>
          </p:cNvPr>
          <p:cNvSpPr txBox="1"/>
          <p:nvPr/>
        </p:nvSpPr>
        <p:spPr>
          <a:xfrm>
            <a:off x="5177684" y="8035188"/>
            <a:ext cx="20567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ipod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2CCFC057-A19E-5295-AB16-2AF6A8318234}"/>
              </a:ext>
            </a:extLst>
          </p:cNvPr>
          <p:cNvSpPr txBox="1"/>
          <p:nvPr/>
        </p:nvSpPr>
        <p:spPr>
          <a:xfrm>
            <a:off x="5148241" y="8404729"/>
            <a:ext cx="22010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ブログ</a:t>
            </a:r>
          </a:p>
        </p:txBody>
      </p:sp>
      <p:sp>
        <p:nvSpPr>
          <p:cNvPr id="61" name="テキスト ボックス 60">
            <a:extLst>
              <a:ext uri="{FF2B5EF4-FFF2-40B4-BE49-F238E27FC236}">
                <a16:creationId xmlns:a16="http://schemas.microsoft.com/office/drawing/2014/main" id="{3FECE0E3-3330-7158-C4E5-65E7D648B7D7}"/>
              </a:ext>
            </a:extLst>
          </p:cNvPr>
          <p:cNvSpPr txBox="1"/>
          <p:nvPr/>
        </p:nvSpPr>
        <p:spPr>
          <a:xfrm>
            <a:off x="8246869" y="8770110"/>
            <a:ext cx="26338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爆買い</a:t>
            </a:r>
          </a:p>
        </p:txBody>
      </p: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8ABEC806-86F0-E242-FA5B-857532249D8C}"/>
              </a:ext>
            </a:extLst>
          </p:cNvPr>
          <p:cNvSpPr txBox="1"/>
          <p:nvPr/>
        </p:nvSpPr>
        <p:spPr>
          <a:xfrm>
            <a:off x="4631328" y="8877509"/>
            <a:ext cx="48139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FTTH,CATV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無線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3" name="テキスト ボックス 62">
            <a:extLst>
              <a:ext uri="{FF2B5EF4-FFF2-40B4-BE49-F238E27FC236}">
                <a16:creationId xmlns:a16="http://schemas.microsoft.com/office/drawing/2014/main" id="{482550F9-772C-05E3-D616-BA7F20FC38DC}"/>
              </a:ext>
            </a:extLst>
          </p:cNvPr>
          <p:cNvSpPr txBox="1"/>
          <p:nvPr/>
        </p:nvSpPr>
        <p:spPr>
          <a:xfrm>
            <a:off x="4125286" y="8327290"/>
            <a:ext cx="34513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docomo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4" name="テキスト ボックス 63">
            <a:extLst>
              <a:ext uri="{FF2B5EF4-FFF2-40B4-BE49-F238E27FC236}">
                <a16:creationId xmlns:a16="http://schemas.microsoft.com/office/drawing/2014/main" id="{873B7FAF-6597-4110-B09D-1E632B0892ED}"/>
              </a:ext>
            </a:extLst>
          </p:cNvPr>
          <p:cNvSpPr txBox="1"/>
          <p:nvPr/>
        </p:nvSpPr>
        <p:spPr>
          <a:xfrm>
            <a:off x="5467724" y="7968406"/>
            <a:ext cx="3643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東京メトロ</a:t>
            </a:r>
          </a:p>
        </p:txBody>
      </p: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911112A4-3C78-F5B7-D3DA-BD0AC9E164DA}"/>
              </a:ext>
            </a:extLst>
          </p:cNvPr>
          <p:cNvSpPr txBox="1"/>
          <p:nvPr/>
        </p:nvSpPr>
        <p:spPr>
          <a:xfrm>
            <a:off x="3842394" y="8655755"/>
            <a:ext cx="38040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札幌ドーム</a:t>
            </a:r>
          </a:p>
        </p:txBody>
      </p:sp>
      <p:sp>
        <p:nvSpPr>
          <p:cNvPr id="66" name="テキスト ボックス 65">
            <a:extLst>
              <a:ext uri="{FF2B5EF4-FFF2-40B4-BE49-F238E27FC236}">
                <a16:creationId xmlns:a16="http://schemas.microsoft.com/office/drawing/2014/main" id="{DD76AFD8-5C46-4B0E-90E1-5D4F68424B35}"/>
              </a:ext>
            </a:extLst>
          </p:cNvPr>
          <p:cNvSpPr txBox="1"/>
          <p:nvPr/>
        </p:nvSpPr>
        <p:spPr>
          <a:xfrm>
            <a:off x="2744472" y="8586413"/>
            <a:ext cx="38040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大阪ドーム</a:t>
            </a:r>
          </a:p>
        </p:txBody>
      </p: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50E515DF-C4C9-F426-E598-BBF904DA1892}"/>
              </a:ext>
            </a:extLst>
          </p:cNvPr>
          <p:cNvSpPr txBox="1"/>
          <p:nvPr/>
        </p:nvSpPr>
        <p:spPr>
          <a:xfrm>
            <a:off x="1936953" y="8586413"/>
            <a:ext cx="38040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福岡ドーム</a:t>
            </a:r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086C373D-35E2-3E20-7795-B543F68C2075}"/>
              </a:ext>
            </a:extLst>
          </p:cNvPr>
          <p:cNvSpPr txBox="1"/>
          <p:nvPr/>
        </p:nvSpPr>
        <p:spPr>
          <a:xfrm>
            <a:off x="7811656" y="8960999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普天間基地問題</a:t>
            </a:r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A6C8A44F-8CA4-B691-17E7-88FD57293DF4}"/>
              </a:ext>
            </a:extLst>
          </p:cNvPr>
          <p:cNvSpPr txBox="1"/>
          <p:nvPr/>
        </p:nvSpPr>
        <p:spPr>
          <a:xfrm>
            <a:off x="6619221" y="8354516"/>
            <a:ext cx="25216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taspo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7F3B37FD-F292-1949-324C-E673A73206CF}"/>
              </a:ext>
            </a:extLst>
          </p:cNvPr>
          <p:cNvSpPr txBox="1"/>
          <p:nvPr/>
        </p:nvSpPr>
        <p:spPr>
          <a:xfrm>
            <a:off x="8286096" y="8601015"/>
            <a:ext cx="37238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電子タバコ</a:t>
            </a:r>
          </a:p>
        </p:txBody>
      </p:sp>
      <p:sp>
        <p:nvSpPr>
          <p:cNvPr id="71" name="テキスト ボックス 70">
            <a:extLst>
              <a:ext uri="{FF2B5EF4-FFF2-40B4-BE49-F238E27FC236}">
                <a16:creationId xmlns:a16="http://schemas.microsoft.com/office/drawing/2014/main" id="{5D6EE1AA-374D-6FEE-D5E5-88C84A95A793}"/>
              </a:ext>
            </a:extLst>
          </p:cNvPr>
          <p:cNvSpPr txBox="1"/>
          <p:nvPr/>
        </p:nvSpPr>
        <p:spPr>
          <a:xfrm>
            <a:off x="9626187" y="8224064"/>
            <a:ext cx="2008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上皇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F11EB400-8B27-A49B-B4C2-5CB164CCC03D}"/>
              </a:ext>
            </a:extLst>
          </p:cNvPr>
          <p:cNvSpPr txBox="1"/>
          <p:nvPr/>
        </p:nvSpPr>
        <p:spPr>
          <a:xfrm>
            <a:off x="5068163" y="8724134"/>
            <a:ext cx="36277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ゆとり教育</a:t>
            </a:r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D474BDE3-2118-A46B-C2FB-BC8A92D96CAB}"/>
              </a:ext>
            </a:extLst>
          </p:cNvPr>
          <p:cNvSpPr txBox="1"/>
          <p:nvPr/>
        </p:nvSpPr>
        <p:spPr>
          <a:xfrm>
            <a:off x="6651385" y="8609088"/>
            <a:ext cx="42368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ふるさと納税</a:t>
            </a: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F9D2E963-C3EE-8FDD-1E52-F2CA66BDE064}"/>
              </a:ext>
            </a:extLst>
          </p:cNvPr>
          <p:cNvSpPr txBox="1"/>
          <p:nvPr/>
        </p:nvSpPr>
        <p:spPr>
          <a:xfrm>
            <a:off x="7100723" y="8822601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無線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LAN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8E774AF9-BB37-E15B-D96A-ACDA212EBE1C}"/>
              </a:ext>
            </a:extLst>
          </p:cNvPr>
          <p:cNvSpPr txBox="1"/>
          <p:nvPr/>
        </p:nvSpPr>
        <p:spPr>
          <a:xfrm>
            <a:off x="1603605" y="8151413"/>
            <a:ext cx="5246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おどるﾎﾟﾝﾎﾟｺﾘﾝ</a:t>
            </a:r>
          </a:p>
        </p:txBody>
      </p:sp>
      <p:sp>
        <p:nvSpPr>
          <p:cNvPr id="76" name="テキスト ボックス 75">
            <a:extLst>
              <a:ext uri="{FF2B5EF4-FFF2-40B4-BE49-F238E27FC236}">
                <a16:creationId xmlns:a16="http://schemas.microsoft.com/office/drawing/2014/main" id="{FD12E443-2690-709A-CA5F-1C33FD8DD0AC}"/>
              </a:ext>
            </a:extLst>
          </p:cNvPr>
          <p:cNvSpPr txBox="1"/>
          <p:nvPr/>
        </p:nvSpPr>
        <p:spPr>
          <a:xfrm>
            <a:off x="7095178" y="8377474"/>
            <a:ext cx="33872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ゆる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キャラ</a:t>
            </a:r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58665636-A9AB-A78E-9DFA-0C46703A1CE5}"/>
              </a:ext>
            </a:extLst>
          </p:cNvPr>
          <p:cNvSpPr txBox="1"/>
          <p:nvPr/>
        </p:nvSpPr>
        <p:spPr>
          <a:xfrm>
            <a:off x="7656614" y="8648470"/>
            <a:ext cx="34193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ふなっ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しー</a:t>
            </a:r>
          </a:p>
        </p:txBody>
      </p:sp>
      <p:sp>
        <p:nvSpPr>
          <p:cNvPr id="78" name="テキスト ボックス 77">
            <a:extLst>
              <a:ext uri="{FF2B5EF4-FFF2-40B4-BE49-F238E27FC236}">
                <a16:creationId xmlns:a16="http://schemas.microsoft.com/office/drawing/2014/main" id="{33CC441B-A782-4325-8564-36DE4AC6F6B4}"/>
              </a:ext>
            </a:extLst>
          </p:cNvPr>
          <p:cNvSpPr txBox="1"/>
          <p:nvPr/>
        </p:nvSpPr>
        <p:spPr>
          <a:xfrm>
            <a:off x="7807386" y="8215050"/>
            <a:ext cx="2778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二刀流</a:t>
            </a:r>
          </a:p>
        </p:txBody>
      </p:sp>
      <p:sp>
        <p:nvSpPr>
          <p:cNvPr id="79" name="テキスト ボックス 78">
            <a:extLst>
              <a:ext uri="{FF2B5EF4-FFF2-40B4-BE49-F238E27FC236}">
                <a16:creationId xmlns:a16="http://schemas.microsoft.com/office/drawing/2014/main" id="{AD2433AE-421B-5A4F-675B-28E7B2F826BB}"/>
              </a:ext>
            </a:extLst>
          </p:cNvPr>
          <p:cNvSpPr txBox="1"/>
          <p:nvPr/>
        </p:nvSpPr>
        <p:spPr>
          <a:xfrm>
            <a:off x="8374977" y="8945920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危険ﾄﾞﾗｯｸﾞ</a:t>
            </a:r>
          </a:p>
        </p:txBody>
      </p: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C7E1EC1C-B7E4-B451-D019-04F659F85566}"/>
              </a:ext>
            </a:extLst>
          </p:cNvPr>
          <p:cNvSpPr txBox="1"/>
          <p:nvPr/>
        </p:nvSpPr>
        <p:spPr>
          <a:xfrm>
            <a:off x="2187787" y="8431948"/>
            <a:ext cx="2008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若貴</a:t>
            </a:r>
          </a:p>
        </p:txBody>
      </p:sp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899CDFD4-3745-61B1-6789-B29DA8319993}"/>
              </a:ext>
            </a:extLst>
          </p:cNvPr>
          <p:cNvSpPr txBox="1"/>
          <p:nvPr/>
        </p:nvSpPr>
        <p:spPr>
          <a:xfrm>
            <a:off x="5805899" y="8797821"/>
            <a:ext cx="24895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映画</a:t>
            </a:r>
          </a:p>
        </p:txBody>
      </p: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C6301FCF-7F56-6012-B151-D99EEC125828}"/>
              </a:ext>
            </a:extLst>
          </p:cNvPr>
          <p:cNvSpPr txBox="1"/>
          <p:nvPr/>
        </p:nvSpPr>
        <p:spPr>
          <a:xfrm>
            <a:off x="4133866" y="8516167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地域振興券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2BB651EB-7F10-AFA7-9E25-4DA6560D10A4}"/>
              </a:ext>
            </a:extLst>
          </p:cNvPr>
          <p:cNvSpPr txBox="1"/>
          <p:nvPr/>
        </p:nvSpPr>
        <p:spPr>
          <a:xfrm>
            <a:off x="2067051" y="8259521"/>
            <a:ext cx="45734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AT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限定免許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315AA448-5B42-8755-585D-7022145873B3}"/>
              </a:ext>
            </a:extLst>
          </p:cNvPr>
          <p:cNvSpPr txBox="1"/>
          <p:nvPr/>
        </p:nvSpPr>
        <p:spPr>
          <a:xfrm>
            <a:off x="7663200" y="7960416"/>
            <a:ext cx="31468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iPS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細胞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E868E0C1-B9B9-4E8A-49F0-73A2D965BF51}"/>
              </a:ext>
            </a:extLst>
          </p:cNvPr>
          <p:cNvSpPr txBox="1"/>
          <p:nvPr/>
        </p:nvSpPr>
        <p:spPr>
          <a:xfrm>
            <a:off x="9305154" y="8797821"/>
            <a:ext cx="33231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e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スポーツ</a:t>
            </a:r>
          </a:p>
        </p:txBody>
      </p:sp>
      <p:sp>
        <p:nvSpPr>
          <p:cNvPr id="86" name="テキスト ボックス 85">
            <a:extLst>
              <a:ext uri="{FF2B5EF4-FFF2-40B4-BE49-F238E27FC236}">
                <a16:creationId xmlns:a16="http://schemas.microsoft.com/office/drawing/2014/main" id="{79375C20-96D7-8396-DB1F-24E61EBC5629}"/>
              </a:ext>
            </a:extLst>
          </p:cNvPr>
          <p:cNvSpPr txBox="1"/>
          <p:nvPr/>
        </p:nvSpPr>
        <p:spPr>
          <a:xfrm>
            <a:off x="6887703" y="8202349"/>
            <a:ext cx="38361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電子マネー</a:t>
            </a:r>
          </a:p>
        </p:txBody>
      </p: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33C51DB4-FD74-14E1-BC6B-F8B17250A820}"/>
              </a:ext>
            </a:extLst>
          </p:cNvPr>
          <p:cNvSpPr txBox="1"/>
          <p:nvPr/>
        </p:nvSpPr>
        <p:spPr>
          <a:xfrm>
            <a:off x="9012412" y="8625651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仮想通貨</a:t>
            </a:r>
          </a:p>
        </p:txBody>
      </p: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D78DA10B-4E36-BB92-B60D-956B946B6B82}"/>
              </a:ext>
            </a:extLst>
          </p:cNvPr>
          <p:cNvSpPr txBox="1"/>
          <p:nvPr/>
        </p:nvSpPr>
        <p:spPr>
          <a:xfrm>
            <a:off x="8782875" y="8784609"/>
            <a:ext cx="27300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 VR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5962BB63-594A-1816-C054-F3B130AA3F65}"/>
              </a:ext>
            </a:extLst>
          </p:cNvPr>
          <p:cNvSpPr txBox="1"/>
          <p:nvPr/>
        </p:nvSpPr>
        <p:spPr>
          <a:xfrm>
            <a:off x="7425552" y="8576315"/>
            <a:ext cx="28582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なでしこ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ジャパン</a:t>
            </a:r>
          </a:p>
        </p:txBody>
      </p: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97C0B818-4BEB-0AFD-DB55-6ADA8A26BA23}"/>
              </a:ext>
            </a:extLst>
          </p:cNvPr>
          <p:cNvSpPr txBox="1"/>
          <p:nvPr/>
        </p:nvSpPr>
        <p:spPr>
          <a:xfrm>
            <a:off x="1362180" y="8964025"/>
            <a:ext cx="3852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オバタリアン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0CF9E264-2DE8-8B16-B052-181A08CF16CB}"/>
              </a:ext>
            </a:extLst>
          </p:cNvPr>
          <p:cNvSpPr txBox="1"/>
          <p:nvPr/>
        </p:nvSpPr>
        <p:spPr>
          <a:xfrm>
            <a:off x="4389638" y="8712055"/>
            <a:ext cx="27620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リベンジ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F9DB7790-15FF-38D7-508D-23612AEE2308}"/>
              </a:ext>
            </a:extLst>
          </p:cNvPr>
          <p:cNvSpPr txBox="1"/>
          <p:nvPr/>
        </p:nvSpPr>
        <p:spPr>
          <a:xfrm>
            <a:off x="5307033" y="8214989"/>
            <a:ext cx="37399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マニフェスト</a:t>
            </a:r>
          </a:p>
        </p:txBody>
      </p: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5036E3EC-7758-D991-B382-A2A15D4BF71C}"/>
              </a:ext>
            </a:extLst>
          </p:cNvPr>
          <p:cNvSpPr txBox="1"/>
          <p:nvPr/>
        </p:nvSpPr>
        <p:spPr>
          <a:xfrm>
            <a:off x="6856245" y="8986840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政権交代</a:t>
            </a:r>
          </a:p>
        </p:txBody>
      </p:sp>
      <p:sp>
        <p:nvSpPr>
          <p:cNvPr id="94" name="テキスト ボックス 93">
            <a:extLst>
              <a:ext uri="{FF2B5EF4-FFF2-40B4-BE49-F238E27FC236}">
                <a16:creationId xmlns:a16="http://schemas.microsoft.com/office/drawing/2014/main" id="{D29E856F-6220-31E3-A555-F34EE40044F0}"/>
              </a:ext>
            </a:extLst>
          </p:cNvPr>
          <p:cNvSpPr txBox="1"/>
          <p:nvPr/>
        </p:nvSpPr>
        <p:spPr>
          <a:xfrm>
            <a:off x="9213634" y="8396497"/>
            <a:ext cx="2008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忖度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D29AC370-52FB-B311-E552-96A877872E9D}"/>
              </a:ext>
            </a:extLst>
          </p:cNvPr>
          <p:cNvSpPr txBox="1"/>
          <p:nvPr/>
        </p:nvSpPr>
        <p:spPr>
          <a:xfrm>
            <a:off x="5550731" y="8793475"/>
            <a:ext cx="2008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韓流</a:t>
            </a:r>
          </a:p>
        </p:txBody>
      </p:sp>
      <p:sp>
        <p:nvSpPr>
          <p:cNvPr id="96" name="テキスト ボックス 95">
            <a:extLst>
              <a:ext uri="{FF2B5EF4-FFF2-40B4-BE49-F238E27FC236}">
                <a16:creationId xmlns:a16="http://schemas.microsoft.com/office/drawing/2014/main" id="{E14FD813-24D3-C51C-2754-871CF83BA62A}"/>
              </a:ext>
            </a:extLst>
          </p:cNvPr>
          <p:cNvSpPr txBox="1"/>
          <p:nvPr/>
        </p:nvSpPr>
        <p:spPr>
          <a:xfrm>
            <a:off x="2169177" y="8770835"/>
            <a:ext cx="52146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きんさんぎんさん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7" name="テキスト ボックス 96">
            <a:extLst>
              <a:ext uri="{FF2B5EF4-FFF2-40B4-BE49-F238E27FC236}">
                <a16:creationId xmlns:a16="http://schemas.microsoft.com/office/drawing/2014/main" id="{106840F1-0A13-DADF-8443-7499F5C7F9A9}"/>
              </a:ext>
            </a:extLst>
          </p:cNvPr>
          <p:cNvSpPr txBox="1"/>
          <p:nvPr/>
        </p:nvSpPr>
        <p:spPr>
          <a:xfrm>
            <a:off x="6583957" y="8019837"/>
            <a:ext cx="32269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アラフォー</a:t>
            </a:r>
          </a:p>
        </p:txBody>
      </p:sp>
      <p:sp>
        <p:nvSpPr>
          <p:cNvPr id="98" name="テキスト ボックス 97">
            <a:extLst>
              <a:ext uri="{FF2B5EF4-FFF2-40B4-BE49-F238E27FC236}">
                <a16:creationId xmlns:a16="http://schemas.microsoft.com/office/drawing/2014/main" id="{13F8F034-4869-D7CC-2A25-43FF0B90883C}"/>
              </a:ext>
            </a:extLst>
          </p:cNvPr>
          <p:cNvSpPr txBox="1"/>
          <p:nvPr/>
        </p:nvSpPr>
        <p:spPr>
          <a:xfrm>
            <a:off x="2541383" y="8054996"/>
            <a:ext cx="29704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FA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制度</a:t>
            </a:r>
          </a:p>
        </p:txBody>
      </p:sp>
      <p:sp>
        <p:nvSpPr>
          <p:cNvPr id="165" name="テキスト ボックス 164">
            <a:extLst>
              <a:ext uri="{FF2B5EF4-FFF2-40B4-BE49-F238E27FC236}">
                <a16:creationId xmlns:a16="http://schemas.microsoft.com/office/drawing/2014/main" id="{444FF468-CBF9-30F7-1299-5120DDDEA6BB}"/>
              </a:ext>
            </a:extLst>
          </p:cNvPr>
          <p:cNvSpPr txBox="1"/>
          <p:nvPr/>
        </p:nvSpPr>
        <p:spPr>
          <a:xfrm>
            <a:off x="1195909" y="6648333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昭和天皇崩御</a:t>
            </a:r>
          </a:p>
        </p:txBody>
      </p:sp>
      <p:sp>
        <p:nvSpPr>
          <p:cNvPr id="166" name="テキスト ボックス 165">
            <a:extLst>
              <a:ext uri="{FF2B5EF4-FFF2-40B4-BE49-F238E27FC236}">
                <a16:creationId xmlns:a16="http://schemas.microsoft.com/office/drawing/2014/main" id="{72D6E2D3-AEBF-B665-7AC4-8FA478BC67BF}"/>
              </a:ext>
            </a:extLst>
          </p:cNvPr>
          <p:cNvSpPr txBox="1"/>
          <p:nvPr/>
        </p:nvSpPr>
        <p:spPr>
          <a:xfrm>
            <a:off x="1890424" y="5320713"/>
            <a:ext cx="33551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ソ連崩壊</a:t>
            </a:r>
          </a:p>
        </p:txBody>
      </p:sp>
      <p:sp>
        <p:nvSpPr>
          <p:cNvPr id="167" name="テキスト ボックス 166">
            <a:extLst>
              <a:ext uri="{FF2B5EF4-FFF2-40B4-BE49-F238E27FC236}">
                <a16:creationId xmlns:a16="http://schemas.microsoft.com/office/drawing/2014/main" id="{4CC06A05-3289-806B-21EA-E886860C7E78}"/>
              </a:ext>
            </a:extLst>
          </p:cNvPr>
          <p:cNvSpPr txBox="1"/>
          <p:nvPr/>
        </p:nvSpPr>
        <p:spPr>
          <a:xfrm>
            <a:off x="1251840" y="7354079"/>
            <a:ext cx="50864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日経平均株価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38,957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円</a:t>
            </a:r>
          </a:p>
        </p:txBody>
      </p:sp>
      <p:sp>
        <p:nvSpPr>
          <p:cNvPr id="168" name="テキスト ボックス 167">
            <a:extLst>
              <a:ext uri="{FF2B5EF4-FFF2-40B4-BE49-F238E27FC236}">
                <a16:creationId xmlns:a16="http://schemas.microsoft.com/office/drawing/2014/main" id="{4A2423AD-3DC7-714C-DF27-AB196D699A18}"/>
              </a:ext>
            </a:extLst>
          </p:cNvPr>
          <p:cNvSpPr txBox="1"/>
          <p:nvPr/>
        </p:nvSpPr>
        <p:spPr>
          <a:xfrm>
            <a:off x="1352809" y="6837428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平成元年</a:t>
            </a:r>
          </a:p>
        </p:txBody>
      </p:sp>
      <p:sp>
        <p:nvSpPr>
          <p:cNvPr id="169" name="テキスト ボックス 168">
            <a:extLst>
              <a:ext uri="{FF2B5EF4-FFF2-40B4-BE49-F238E27FC236}">
                <a16:creationId xmlns:a16="http://schemas.microsoft.com/office/drawing/2014/main" id="{7A7F269E-0D27-9B1C-9077-A5591EF6BA4C}"/>
              </a:ext>
            </a:extLst>
          </p:cNvPr>
          <p:cNvSpPr txBox="1"/>
          <p:nvPr/>
        </p:nvSpPr>
        <p:spPr>
          <a:xfrm>
            <a:off x="1602266" y="5584790"/>
            <a:ext cx="36757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ドイツ統合</a:t>
            </a:r>
          </a:p>
        </p:txBody>
      </p:sp>
      <p:sp>
        <p:nvSpPr>
          <p:cNvPr id="170" name="テキスト ボックス 169">
            <a:extLst>
              <a:ext uri="{FF2B5EF4-FFF2-40B4-BE49-F238E27FC236}">
                <a16:creationId xmlns:a16="http://schemas.microsoft.com/office/drawing/2014/main" id="{294157D9-A2A5-FC55-0673-2FE3A2CB9396}"/>
              </a:ext>
            </a:extLst>
          </p:cNvPr>
          <p:cNvSpPr txBox="1"/>
          <p:nvPr/>
        </p:nvSpPr>
        <p:spPr>
          <a:xfrm>
            <a:off x="1656377" y="5925838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湾岸戦争</a:t>
            </a:r>
          </a:p>
        </p:txBody>
      </p:sp>
      <p:sp>
        <p:nvSpPr>
          <p:cNvPr id="171" name="テキスト ボックス 170">
            <a:extLst>
              <a:ext uri="{FF2B5EF4-FFF2-40B4-BE49-F238E27FC236}">
                <a16:creationId xmlns:a16="http://schemas.microsoft.com/office/drawing/2014/main" id="{CA85519D-7AF1-2F42-DFB4-E4BB67E62799}"/>
              </a:ext>
            </a:extLst>
          </p:cNvPr>
          <p:cNvSpPr txBox="1"/>
          <p:nvPr/>
        </p:nvSpPr>
        <p:spPr>
          <a:xfrm>
            <a:off x="1569651" y="7037336"/>
            <a:ext cx="431700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ｽｰﾊﾟｰﾌｧﾐｺﾝ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72" name="テキスト ボックス 171">
            <a:extLst>
              <a:ext uri="{FF2B5EF4-FFF2-40B4-BE49-F238E27FC236}">
                <a16:creationId xmlns:a16="http://schemas.microsoft.com/office/drawing/2014/main" id="{DDAEB844-C01A-5568-FECB-6F1C0EE25BE7}"/>
              </a:ext>
            </a:extLst>
          </p:cNvPr>
          <p:cNvSpPr txBox="1"/>
          <p:nvPr/>
        </p:nvSpPr>
        <p:spPr>
          <a:xfrm>
            <a:off x="1247203" y="7653156"/>
            <a:ext cx="40605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消費税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3%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73" name="テキスト ボックス 172">
            <a:extLst>
              <a:ext uri="{FF2B5EF4-FFF2-40B4-BE49-F238E27FC236}">
                <a16:creationId xmlns:a16="http://schemas.microsoft.com/office/drawing/2014/main" id="{F65F61B5-628D-8A9C-7C0E-950D4CBAFCC4}"/>
              </a:ext>
            </a:extLst>
          </p:cNvPr>
          <p:cNvSpPr txBox="1"/>
          <p:nvPr/>
        </p:nvSpPr>
        <p:spPr>
          <a:xfrm>
            <a:off x="3510972" y="7693330"/>
            <a:ext cx="40605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消費税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5%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74" name="テキスト ボックス 173">
            <a:extLst>
              <a:ext uri="{FF2B5EF4-FFF2-40B4-BE49-F238E27FC236}">
                <a16:creationId xmlns:a16="http://schemas.microsoft.com/office/drawing/2014/main" id="{F3EAC2E1-C0DD-F149-3951-D3E03643A1EF}"/>
              </a:ext>
            </a:extLst>
          </p:cNvPr>
          <p:cNvSpPr txBox="1"/>
          <p:nvPr/>
        </p:nvSpPr>
        <p:spPr>
          <a:xfrm>
            <a:off x="8200205" y="7693330"/>
            <a:ext cx="40605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消費税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8%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75" name="テキスト ボックス 174">
            <a:extLst>
              <a:ext uri="{FF2B5EF4-FFF2-40B4-BE49-F238E27FC236}">
                <a16:creationId xmlns:a16="http://schemas.microsoft.com/office/drawing/2014/main" id="{5617557D-D7BE-5573-2AFE-4D20038FA70F}"/>
              </a:ext>
            </a:extLst>
          </p:cNvPr>
          <p:cNvSpPr txBox="1"/>
          <p:nvPr/>
        </p:nvSpPr>
        <p:spPr>
          <a:xfrm>
            <a:off x="2922630" y="6465314"/>
            <a:ext cx="48299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Windows95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76" name="テキスト ボックス 175">
            <a:extLst>
              <a:ext uri="{FF2B5EF4-FFF2-40B4-BE49-F238E27FC236}">
                <a16:creationId xmlns:a16="http://schemas.microsoft.com/office/drawing/2014/main" id="{311F6D5A-F6FA-F2FC-0B66-20A37321789B}"/>
              </a:ext>
            </a:extLst>
          </p:cNvPr>
          <p:cNvSpPr txBox="1"/>
          <p:nvPr/>
        </p:nvSpPr>
        <p:spPr>
          <a:xfrm>
            <a:off x="6337074" y="5954703"/>
            <a:ext cx="45414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iphone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77" name="テキスト ボックス 176">
            <a:extLst>
              <a:ext uri="{FF2B5EF4-FFF2-40B4-BE49-F238E27FC236}">
                <a16:creationId xmlns:a16="http://schemas.microsoft.com/office/drawing/2014/main" id="{0E29741E-3F35-7AE1-1872-27D01438304F}"/>
              </a:ext>
            </a:extLst>
          </p:cNvPr>
          <p:cNvSpPr txBox="1"/>
          <p:nvPr/>
        </p:nvSpPr>
        <p:spPr>
          <a:xfrm>
            <a:off x="6735410" y="6613530"/>
            <a:ext cx="5952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スマートフォン発売</a:t>
            </a:r>
          </a:p>
        </p:txBody>
      </p:sp>
      <p:sp>
        <p:nvSpPr>
          <p:cNvPr id="178" name="テキスト ボックス 177">
            <a:extLst>
              <a:ext uri="{FF2B5EF4-FFF2-40B4-BE49-F238E27FC236}">
                <a16:creationId xmlns:a16="http://schemas.microsoft.com/office/drawing/2014/main" id="{EA582516-6CA9-06A8-6173-8CA8B16E244B}"/>
              </a:ext>
            </a:extLst>
          </p:cNvPr>
          <p:cNvSpPr txBox="1"/>
          <p:nvPr/>
        </p:nvSpPr>
        <p:spPr>
          <a:xfrm>
            <a:off x="2365239" y="6649307"/>
            <a:ext cx="49101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皇太子ご成婚</a:t>
            </a:r>
          </a:p>
        </p:txBody>
      </p:sp>
      <p:sp>
        <p:nvSpPr>
          <p:cNvPr id="179" name="テキスト ボックス 178">
            <a:extLst>
              <a:ext uri="{FF2B5EF4-FFF2-40B4-BE49-F238E27FC236}">
                <a16:creationId xmlns:a16="http://schemas.microsoft.com/office/drawing/2014/main" id="{C3BFEECD-1385-FF3E-6D27-D6A0AE3A125A}"/>
              </a:ext>
            </a:extLst>
          </p:cNvPr>
          <p:cNvSpPr txBox="1"/>
          <p:nvPr/>
        </p:nvSpPr>
        <p:spPr>
          <a:xfrm>
            <a:off x="2706455" y="7062496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PS1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80" name="テキスト ボックス 179">
            <a:extLst>
              <a:ext uri="{FF2B5EF4-FFF2-40B4-BE49-F238E27FC236}">
                <a16:creationId xmlns:a16="http://schemas.microsoft.com/office/drawing/2014/main" id="{7E9E1CB5-AFF9-5E78-CE50-345ECA0F4F9A}"/>
              </a:ext>
            </a:extLst>
          </p:cNvPr>
          <p:cNvSpPr txBox="1"/>
          <p:nvPr/>
        </p:nvSpPr>
        <p:spPr>
          <a:xfrm>
            <a:off x="4367828" y="7062496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PS2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81" name="テキスト ボックス 180">
            <a:extLst>
              <a:ext uri="{FF2B5EF4-FFF2-40B4-BE49-F238E27FC236}">
                <a16:creationId xmlns:a16="http://schemas.microsoft.com/office/drawing/2014/main" id="{2EE85672-C136-F1C8-802A-1C03C7ECD1D9}"/>
              </a:ext>
            </a:extLst>
          </p:cNvPr>
          <p:cNvSpPr txBox="1"/>
          <p:nvPr/>
        </p:nvSpPr>
        <p:spPr>
          <a:xfrm>
            <a:off x="6021682" y="6963106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PS3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7F83703A-E6DC-1281-3A26-866182567EC8}"/>
              </a:ext>
            </a:extLst>
          </p:cNvPr>
          <p:cNvSpPr txBox="1"/>
          <p:nvPr/>
        </p:nvSpPr>
        <p:spPr>
          <a:xfrm>
            <a:off x="7875637" y="7343944"/>
            <a:ext cx="4845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マイナンバー法</a:t>
            </a:r>
          </a:p>
        </p:txBody>
      </p:sp>
      <p:sp>
        <p:nvSpPr>
          <p:cNvPr id="183" name="テキスト ボックス 182">
            <a:extLst>
              <a:ext uri="{FF2B5EF4-FFF2-40B4-BE49-F238E27FC236}">
                <a16:creationId xmlns:a16="http://schemas.microsoft.com/office/drawing/2014/main" id="{5B2BC07F-F723-12D4-9A9A-4229D779A131}"/>
              </a:ext>
            </a:extLst>
          </p:cNvPr>
          <p:cNvSpPr txBox="1"/>
          <p:nvPr/>
        </p:nvSpPr>
        <p:spPr>
          <a:xfrm>
            <a:off x="6490627" y="5541081"/>
            <a:ext cx="46856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リーマンショック</a:t>
            </a:r>
          </a:p>
        </p:txBody>
      </p:sp>
      <p:sp>
        <p:nvSpPr>
          <p:cNvPr id="184" name="テキスト ボックス 183">
            <a:extLst>
              <a:ext uri="{FF2B5EF4-FFF2-40B4-BE49-F238E27FC236}">
                <a16:creationId xmlns:a16="http://schemas.microsoft.com/office/drawing/2014/main" id="{0D71BD9E-B999-F462-BA50-A09AE57A9535}"/>
              </a:ext>
            </a:extLst>
          </p:cNvPr>
          <p:cNvSpPr txBox="1"/>
          <p:nvPr/>
        </p:nvSpPr>
        <p:spPr>
          <a:xfrm>
            <a:off x="6035310" y="7147722"/>
            <a:ext cx="31628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Wii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185" name="テキスト ボックス 184">
            <a:extLst>
              <a:ext uri="{FF2B5EF4-FFF2-40B4-BE49-F238E27FC236}">
                <a16:creationId xmlns:a16="http://schemas.microsoft.com/office/drawing/2014/main" id="{731D71E2-BF09-5BAF-563F-AF9D50061EBF}"/>
              </a:ext>
            </a:extLst>
          </p:cNvPr>
          <p:cNvSpPr txBox="1"/>
          <p:nvPr/>
        </p:nvSpPr>
        <p:spPr>
          <a:xfrm>
            <a:off x="5082578" y="7693330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個人情報保護法</a:t>
            </a:r>
          </a:p>
        </p:txBody>
      </p:sp>
      <p:sp>
        <p:nvSpPr>
          <p:cNvPr id="186" name="テキスト ボックス 185">
            <a:extLst>
              <a:ext uri="{FF2B5EF4-FFF2-40B4-BE49-F238E27FC236}">
                <a16:creationId xmlns:a16="http://schemas.microsoft.com/office/drawing/2014/main" id="{5CF7F974-41D8-A357-E741-CE98721677C2}"/>
              </a:ext>
            </a:extLst>
          </p:cNvPr>
          <p:cNvSpPr txBox="1"/>
          <p:nvPr/>
        </p:nvSpPr>
        <p:spPr>
          <a:xfrm>
            <a:off x="2128133" y="5921066"/>
            <a:ext cx="393227" cy="32397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ﾊﾞﾙｾﾛﾅ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ｱﾙﾍﾞｰﾙﾋﾞﾙ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87" name="テキスト ボックス 186">
            <a:extLst>
              <a:ext uri="{FF2B5EF4-FFF2-40B4-BE49-F238E27FC236}">
                <a16:creationId xmlns:a16="http://schemas.microsoft.com/office/drawing/2014/main" id="{EAC4241E-A508-539E-534B-8589125EA985}"/>
              </a:ext>
            </a:extLst>
          </p:cNvPr>
          <p:cNvSpPr txBox="1"/>
          <p:nvPr/>
        </p:nvSpPr>
        <p:spPr>
          <a:xfrm>
            <a:off x="3275988" y="6197007"/>
            <a:ext cx="32269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アトランタ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88" name="テキスト ボックス 187">
            <a:extLst>
              <a:ext uri="{FF2B5EF4-FFF2-40B4-BE49-F238E27FC236}">
                <a16:creationId xmlns:a16="http://schemas.microsoft.com/office/drawing/2014/main" id="{F5430DA9-5B4F-960F-C36B-B97E07C39515}"/>
              </a:ext>
            </a:extLst>
          </p:cNvPr>
          <p:cNvSpPr txBox="1"/>
          <p:nvPr/>
        </p:nvSpPr>
        <p:spPr>
          <a:xfrm>
            <a:off x="4376755" y="6087122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シドニー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89" name="テキスト ボックス 188">
            <a:extLst>
              <a:ext uri="{FF2B5EF4-FFF2-40B4-BE49-F238E27FC236}">
                <a16:creationId xmlns:a16="http://schemas.microsoft.com/office/drawing/2014/main" id="{388A9AFE-CB65-F14E-AA54-2AD53C7048BA}"/>
              </a:ext>
            </a:extLst>
          </p:cNvPr>
          <p:cNvSpPr txBox="1"/>
          <p:nvPr/>
        </p:nvSpPr>
        <p:spPr>
          <a:xfrm>
            <a:off x="5474311" y="6197007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アテネ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90" name="テキスト ボックス 189">
            <a:extLst>
              <a:ext uri="{FF2B5EF4-FFF2-40B4-BE49-F238E27FC236}">
                <a16:creationId xmlns:a16="http://schemas.microsoft.com/office/drawing/2014/main" id="{625584D1-8A3E-4B21-2BAE-A321FF5806E7}"/>
              </a:ext>
            </a:extLst>
          </p:cNvPr>
          <p:cNvSpPr txBox="1"/>
          <p:nvPr/>
        </p:nvSpPr>
        <p:spPr>
          <a:xfrm>
            <a:off x="6586905" y="6188155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北京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91" name="テキスト ボックス 190">
            <a:extLst>
              <a:ext uri="{FF2B5EF4-FFF2-40B4-BE49-F238E27FC236}">
                <a16:creationId xmlns:a16="http://schemas.microsoft.com/office/drawing/2014/main" id="{9594DE3D-1D55-1BA6-33DB-374B9A45197A}"/>
              </a:ext>
            </a:extLst>
          </p:cNvPr>
          <p:cNvSpPr txBox="1"/>
          <p:nvPr/>
        </p:nvSpPr>
        <p:spPr>
          <a:xfrm>
            <a:off x="7684465" y="6085138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ロンドン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92" name="テキスト ボックス 191">
            <a:extLst>
              <a:ext uri="{FF2B5EF4-FFF2-40B4-BE49-F238E27FC236}">
                <a16:creationId xmlns:a16="http://schemas.microsoft.com/office/drawing/2014/main" id="{142B9134-C2A1-FDA7-3A0B-A46F20949438}"/>
              </a:ext>
            </a:extLst>
          </p:cNvPr>
          <p:cNvSpPr txBox="1"/>
          <p:nvPr/>
        </p:nvSpPr>
        <p:spPr>
          <a:xfrm>
            <a:off x="8724315" y="6188155"/>
            <a:ext cx="431700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ﾘｵﾃﾞｼﾞｬﾈｲﾛ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193" name="テキスト ボックス 192">
            <a:extLst>
              <a:ext uri="{FF2B5EF4-FFF2-40B4-BE49-F238E27FC236}">
                <a16:creationId xmlns:a16="http://schemas.microsoft.com/office/drawing/2014/main" id="{315BE0BC-FC40-7855-8EEA-55FCA3CF260C}"/>
              </a:ext>
            </a:extLst>
          </p:cNvPr>
          <p:cNvSpPr txBox="1"/>
          <p:nvPr/>
        </p:nvSpPr>
        <p:spPr>
          <a:xfrm>
            <a:off x="3772971" y="6869238"/>
            <a:ext cx="393227" cy="323977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ﾜｰﾙﾄﾞｶｯﾌﾟ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ﾌﾗﾝｽ大会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初出場</a:t>
            </a:r>
          </a:p>
        </p:txBody>
      </p:sp>
      <p:sp>
        <p:nvSpPr>
          <p:cNvPr id="194" name="テキスト ボックス 193">
            <a:extLst>
              <a:ext uri="{FF2B5EF4-FFF2-40B4-BE49-F238E27FC236}">
                <a16:creationId xmlns:a16="http://schemas.microsoft.com/office/drawing/2014/main" id="{1FAA121D-17E4-9AFD-3F0B-A16D8C7EF1B3}"/>
              </a:ext>
            </a:extLst>
          </p:cNvPr>
          <p:cNvSpPr txBox="1"/>
          <p:nvPr/>
        </p:nvSpPr>
        <p:spPr>
          <a:xfrm>
            <a:off x="4886207" y="6965658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日韓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ﾜｰﾙﾄﾞｶｯﾌﾟ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95" name="テキスト ボックス 194">
            <a:extLst>
              <a:ext uri="{FF2B5EF4-FFF2-40B4-BE49-F238E27FC236}">
                <a16:creationId xmlns:a16="http://schemas.microsoft.com/office/drawing/2014/main" id="{310DCCDC-166D-982C-A546-416FCAD5FBA0}"/>
              </a:ext>
            </a:extLst>
          </p:cNvPr>
          <p:cNvSpPr txBox="1"/>
          <p:nvPr/>
        </p:nvSpPr>
        <p:spPr>
          <a:xfrm>
            <a:off x="2951366" y="7268506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阪神・淡路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大震災</a:t>
            </a:r>
          </a:p>
        </p:txBody>
      </p:sp>
      <p:sp>
        <p:nvSpPr>
          <p:cNvPr id="196" name="テキスト ボックス 195">
            <a:extLst>
              <a:ext uri="{FF2B5EF4-FFF2-40B4-BE49-F238E27FC236}">
                <a16:creationId xmlns:a16="http://schemas.microsoft.com/office/drawing/2014/main" id="{7D2DE739-8494-D655-C78A-9E581284FA83}"/>
              </a:ext>
            </a:extLst>
          </p:cNvPr>
          <p:cNvSpPr txBox="1"/>
          <p:nvPr/>
        </p:nvSpPr>
        <p:spPr>
          <a:xfrm>
            <a:off x="7421134" y="7268506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東日本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大震災</a:t>
            </a:r>
          </a:p>
        </p:txBody>
      </p:sp>
      <p:sp>
        <p:nvSpPr>
          <p:cNvPr id="197" name="テキスト ボックス 196">
            <a:extLst>
              <a:ext uri="{FF2B5EF4-FFF2-40B4-BE49-F238E27FC236}">
                <a16:creationId xmlns:a16="http://schemas.microsoft.com/office/drawing/2014/main" id="{8833BE76-66E9-8EAF-5301-52C2FEB6EF87}"/>
              </a:ext>
            </a:extLst>
          </p:cNvPr>
          <p:cNvSpPr txBox="1"/>
          <p:nvPr/>
        </p:nvSpPr>
        <p:spPr>
          <a:xfrm>
            <a:off x="2940144" y="5461626"/>
            <a:ext cx="43971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Amazon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サービス開始</a:t>
            </a:r>
          </a:p>
        </p:txBody>
      </p:sp>
      <p:sp>
        <p:nvSpPr>
          <p:cNvPr id="198" name="テキスト ボックス 197">
            <a:extLst>
              <a:ext uri="{FF2B5EF4-FFF2-40B4-BE49-F238E27FC236}">
                <a16:creationId xmlns:a16="http://schemas.microsoft.com/office/drawing/2014/main" id="{E3954809-E3F1-DF67-916D-8E5BF0A8641E}"/>
              </a:ext>
            </a:extLst>
          </p:cNvPr>
          <p:cNvSpPr txBox="1"/>
          <p:nvPr/>
        </p:nvSpPr>
        <p:spPr>
          <a:xfrm>
            <a:off x="3527773" y="7211945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楽天市場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開設</a:t>
            </a:r>
          </a:p>
        </p:txBody>
      </p:sp>
      <p:sp>
        <p:nvSpPr>
          <p:cNvPr id="199" name="テキスト ボックス 198">
            <a:extLst>
              <a:ext uri="{FF2B5EF4-FFF2-40B4-BE49-F238E27FC236}">
                <a16:creationId xmlns:a16="http://schemas.microsoft.com/office/drawing/2014/main" id="{FD07576B-92FB-840C-0504-2BB20D038DDE}"/>
              </a:ext>
            </a:extLst>
          </p:cNvPr>
          <p:cNvSpPr txBox="1"/>
          <p:nvPr/>
        </p:nvSpPr>
        <p:spPr>
          <a:xfrm>
            <a:off x="2201529" y="6335106"/>
            <a:ext cx="5919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インターネット普及</a:t>
            </a:r>
          </a:p>
        </p:txBody>
      </p:sp>
      <p:sp>
        <p:nvSpPr>
          <p:cNvPr id="200" name="テキスト ボックス 199">
            <a:extLst>
              <a:ext uri="{FF2B5EF4-FFF2-40B4-BE49-F238E27FC236}">
                <a16:creationId xmlns:a16="http://schemas.microsoft.com/office/drawing/2014/main" id="{72755B76-2536-0EB6-21AF-93492709FE90}"/>
              </a:ext>
            </a:extLst>
          </p:cNvPr>
          <p:cNvSpPr txBox="1"/>
          <p:nvPr/>
        </p:nvSpPr>
        <p:spPr>
          <a:xfrm>
            <a:off x="8421489" y="6465314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Windows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10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1" name="テキスト ボックス 200">
            <a:extLst>
              <a:ext uri="{FF2B5EF4-FFF2-40B4-BE49-F238E27FC236}">
                <a16:creationId xmlns:a16="http://schemas.microsoft.com/office/drawing/2014/main" id="{40B5A9D2-AD78-0ED0-BFE3-6C4F587B5FFD}"/>
              </a:ext>
            </a:extLst>
          </p:cNvPr>
          <p:cNvSpPr txBox="1"/>
          <p:nvPr/>
        </p:nvSpPr>
        <p:spPr>
          <a:xfrm>
            <a:off x="1788855" y="7587348"/>
            <a:ext cx="38681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バブル経済</a:t>
            </a:r>
          </a:p>
        </p:txBody>
      </p:sp>
      <p:sp>
        <p:nvSpPr>
          <p:cNvPr id="202" name="テキスト ボックス 201">
            <a:extLst>
              <a:ext uri="{FF2B5EF4-FFF2-40B4-BE49-F238E27FC236}">
                <a16:creationId xmlns:a16="http://schemas.microsoft.com/office/drawing/2014/main" id="{321F1C13-5106-D90C-489B-D64ABFDAF4EE}"/>
              </a:ext>
            </a:extLst>
          </p:cNvPr>
          <p:cNvSpPr txBox="1"/>
          <p:nvPr/>
        </p:nvSpPr>
        <p:spPr>
          <a:xfrm>
            <a:off x="7054446" y="5910166"/>
            <a:ext cx="44772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インスタグラム</a:t>
            </a:r>
          </a:p>
        </p:txBody>
      </p:sp>
      <p:sp>
        <p:nvSpPr>
          <p:cNvPr id="203" name="テキスト ボックス 202">
            <a:extLst>
              <a:ext uri="{FF2B5EF4-FFF2-40B4-BE49-F238E27FC236}">
                <a16:creationId xmlns:a16="http://schemas.microsoft.com/office/drawing/2014/main" id="{FC63E014-13AB-6470-1C6D-4F24F44C2BA9}"/>
              </a:ext>
            </a:extLst>
          </p:cNvPr>
          <p:cNvSpPr txBox="1"/>
          <p:nvPr/>
        </p:nvSpPr>
        <p:spPr>
          <a:xfrm>
            <a:off x="5960898" y="5656454"/>
            <a:ext cx="43971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ツイッター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サービス開始</a:t>
            </a:r>
          </a:p>
        </p:txBody>
      </p:sp>
      <p:sp>
        <p:nvSpPr>
          <p:cNvPr id="204" name="テキスト ボックス 203">
            <a:extLst>
              <a:ext uri="{FF2B5EF4-FFF2-40B4-BE49-F238E27FC236}">
                <a16:creationId xmlns:a16="http://schemas.microsoft.com/office/drawing/2014/main" id="{9DE775E5-D4FE-0C66-BBF7-3251572D2A6E}"/>
              </a:ext>
            </a:extLst>
          </p:cNvPr>
          <p:cNvSpPr txBox="1"/>
          <p:nvPr/>
        </p:nvSpPr>
        <p:spPr>
          <a:xfrm>
            <a:off x="5994849" y="7516610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第一次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安倍内閣</a:t>
            </a:r>
          </a:p>
        </p:txBody>
      </p:sp>
      <p:sp>
        <p:nvSpPr>
          <p:cNvPr id="205" name="テキスト ボックス 204">
            <a:extLst>
              <a:ext uri="{FF2B5EF4-FFF2-40B4-BE49-F238E27FC236}">
                <a16:creationId xmlns:a16="http://schemas.microsoft.com/office/drawing/2014/main" id="{E97D1763-E40B-5B24-1DA0-8C42DF49BC4D}"/>
              </a:ext>
            </a:extLst>
          </p:cNvPr>
          <p:cNvSpPr txBox="1"/>
          <p:nvPr/>
        </p:nvSpPr>
        <p:spPr>
          <a:xfrm>
            <a:off x="7555840" y="7683483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第二次安倍内閣</a:t>
            </a:r>
          </a:p>
        </p:txBody>
      </p:sp>
      <p:sp>
        <p:nvSpPr>
          <p:cNvPr id="206" name="テキスト ボックス 205">
            <a:extLst>
              <a:ext uri="{FF2B5EF4-FFF2-40B4-BE49-F238E27FC236}">
                <a16:creationId xmlns:a16="http://schemas.microsoft.com/office/drawing/2014/main" id="{3BEC505C-423C-D765-71B8-910D535F44F2}"/>
              </a:ext>
            </a:extLst>
          </p:cNvPr>
          <p:cNvSpPr txBox="1"/>
          <p:nvPr/>
        </p:nvSpPr>
        <p:spPr>
          <a:xfrm>
            <a:off x="2964992" y="7576199"/>
            <a:ext cx="36597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地下鉄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サリン事件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7" name="テキスト ボックス 206">
            <a:extLst>
              <a:ext uri="{FF2B5EF4-FFF2-40B4-BE49-F238E27FC236}">
                <a16:creationId xmlns:a16="http://schemas.microsoft.com/office/drawing/2014/main" id="{13EC4607-0F04-8F4D-470E-2AE4FAA78B50}"/>
              </a:ext>
            </a:extLst>
          </p:cNvPr>
          <p:cNvSpPr txBox="1"/>
          <p:nvPr/>
        </p:nvSpPr>
        <p:spPr>
          <a:xfrm>
            <a:off x="3240724" y="6661820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GB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ポケモン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208" name="テキスト ボックス 207">
            <a:extLst>
              <a:ext uri="{FF2B5EF4-FFF2-40B4-BE49-F238E27FC236}">
                <a16:creationId xmlns:a16="http://schemas.microsoft.com/office/drawing/2014/main" id="{DCA123BE-96A4-098A-2CC0-70A6B0024FC0}"/>
              </a:ext>
            </a:extLst>
          </p:cNvPr>
          <p:cNvSpPr txBox="1"/>
          <p:nvPr/>
        </p:nvSpPr>
        <p:spPr>
          <a:xfrm>
            <a:off x="3827973" y="6399566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長野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09" name="テキスト ボックス 208">
            <a:extLst>
              <a:ext uri="{FF2B5EF4-FFF2-40B4-BE49-F238E27FC236}">
                <a16:creationId xmlns:a16="http://schemas.microsoft.com/office/drawing/2014/main" id="{2598E6F2-860C-0A3E-38A8-463C256D5A74}"/>
              </a:ext>
            </a:extLst>
          </p:cNvPr>
          <p:cNvSpPr txBox="1"/>
          <p:nvPr/>
        </p:nvSpPr>
        <p:spPr>
          <a:xfrm>
            <a:off x="3808738" y="7409855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明石海峡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大橋開通</a:t>
            </a:r>
          </a:p>
        </p:txBody>
      </p:sp>
      <p:sp>
        <p:nvSpPr>
          <p:cNvPr id="210" name="テキスト ボックス 209">
            <a:extLst>
              <a:ext uri="{FF2B5EF4-FFF2-40B4-BE49-F238E27FC236}">
                <a16:creationId xmlns:a16="http://schemas.microsoft.com/office/drawing/2014/main" id="{683CED88-0314-4FAB-E0ED-871864FE376F}"/>
              </a:ext>
            </a:extLst>
          </p:cNvPr>
          <p:cNvSpPr txBox="1"/>
          <p:nvPr/>
        </p:nvSpPr>
        <p:spPr>
          <a:xfrm>
            <a:off x="3832783" y="5475624"/>
            <a:ext cx="30666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Google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設立</a:t>
            </a:r>
          </a:p>
        </p:txBody>
      </p:sp>
      <p:sp>
        <p:nvSpPr>
          <p:cNvPr id="211" name="テキスト ボックス 210">
            <a:extLst>
              <a:ext uri="{FF2B5EF4-FFF2-40B4-BE49-F238E27FC236}">
                <a16:creationId xmlns:a16="http://schemas.microsoft.com/office/drawing/2014/main" id="{DC280581-993E-5A67-E21D-4B0079A64C56}"/>
              </a:ext>
            </a:extLst>
          </p:cNvPr>
          <p:cNvSpPr txBox="1"/>
          <p:nvPr/>
        </p:nvSpPr>
        <p:spPr>
          <a:xfrm>
            <a:off x="4892675" y="5475628"/>
            <a:ext cx="3820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ユーロ硬貨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12" name="テキスト ボックス 211">
            <a:extLst>
              <a:ext uri="{FF2B5EF4-FFF2-40B4-BE49-F238E27FC236}">
                <a16:creationId xmlns:a16="http://schemas.microsoft.com/office/drawing/2014/main" id="{0AB8CBF1-CCF4-ECB5-C4CC-954076C0C6AB}"/>
              </a:ext>
            </a:extLst>
          </p:cNvPr>
          <p:cNvSpPr txBox="1"/>
          <p:nvPr/>
        </p:nvSpPr>
        <p:spPr>
          <a:xfrm>
            <a:off x="4584739" y="5872571"/>
            <a:ext cx="47017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アメリカ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同時多発テロ</a:t>
            </a:r>
          </a:p>
        </p:txBody>
      </p:sp>
      <p:sp>
        <p:nvSpPr>
          <p:cNvPr id="213" name="テキスト ボックス 212">
            <a:extLst>
              <a:ext uri="{FF2B5EF4-FFF2-40B4-BE49-F238E27FC236}">
                <a16:creationId xmlns:a16="http://schemas.microsoft.com/office/drawing/2014/main" id="{313208B8-0177-0CB4-0165-D9C12046A02F}"/>
              </a:ext>
            </a:extLst>
          </p:cNvPr>
          <p:cNvSpPr txBox="1"/>
          <p:nvPr/>
        </p:nvSpPr>
        <p:spPr>
          <a:xfrm>
            <a:off x="5185606" y="5925838"/>
            <a:ext cx="36277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イラク戦争</a:t>
            </a:r>
          </a:p>
        </p:txBody>
      </p:sp>
      <p:sp>
        <p:nvSpPr>
          <p:cNvPr id="214" name="テキスト ボックス 213">
            <a:extLst>
              <a:ext uri="{FF2B5EF4-FFF2-40B4-BE49-F238E27FC236}">
                <a16:creationId xmlns:a16="http://schemas.microsoft.com/office/drawing/2014/main" id="{3AF58B32-1A7C-72CE-7EE2-50768BB28F23}"/>
              </a:ext>
            </a:extLst>
          </p:cNvPr>
          <p:cNvSpPr txBox="1"/>
          <p:nvPr/>
        </p:nvSpPr>
        <p:spPr>
          <a:xfrm>
            <a:off x="4266040" y="7642806"/>
            <a:ext cx="5471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2000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円札発行</a:t>
            </a:r>
          </a:p>
        </p:txBody>
      </p:sp>
      <p:sp>
        <p:nvSpPr>
          <p:cNvPr id="215" name="テキスト ボックス 214">
            <a:extLst>
              <a:ext uri="{FF2B5EF4-FFF2-40B4-BE49-F238E27FC236}">
                <a16:creationId xmlns:a16="http://schemas.microsoft.com/office/drawing/2014/main" id="{83DFB877-0BE7-CF0B-732F-1D9C9418FD07}"/>
              </a:ext>
            </a:extLst>
          </p:cNvPr>
          <p:cNvSpPr txBox="1"/>
          <p:nvPr/>
        </p:nvSpPr>
        <p:spPr>
          <a:xfrm>
            <a:off x="7341573" y="6970634"/>
            <a:ext cx="43490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アナログ放送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終了</a:t>
            </a:r>
          </a:p>
        </p:txBody>
      </p:sp>
      <p:sp>
        <p:nvSpPr>
          <p:cNvPr id="216" name="テキスト ボックス 215">
            <a:extLst>
              <a:ext uri="{FF2B5EF4-FFF2-40B4-BE49-F238E27FC236}">
                <a16:creationId xmlns:a16="http://schemas.microsoft.com/office/drawing/2014/main" id="{A80CEB4F-981D-0420-461E-AA5195E73DFD}"/>
              </a:ext>
            </a:extLst>
          </p:cNvPr>
          <p:cNvSpPr txBox="1"/>
          <p:nvPr/>
        </p:nvSpPr>
        <p:spPr>
          <a:xfrm>
            <a:off x="2422365" y="7554870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細川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連立政権</a:t>
            </a:r>
          </a:p>
        </p:txBody>
      </p:sp>
      <p:sp>
        <p:nvSpPr>
          <p:cNvPr id="217" name="テキスト ボックス 216">
            <a:extLst>
              <a:ext uri="{FF2B5EF4-FFF2-40B4-BE49-F238E27FC236}">
                <a16:creationId xmlns:a16="http://schemas.microsoft.com/office/drawing/2014/main" id="{4E666B20-7531-1B33-CC17-55A606951235}"/>
              </a:ext>
            </a:extLst>
          </p:cNvPr>
          <p:cNvSpPr txBox="1"/>
          <p:nvPr/>
        </p:nvSpPr>
        <p:spPr>
          <a:xfrm>
            <a:off x="6874574" y="7511851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民主党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政権</a:t>
            </a:r>
          </a:p>
        </p:txBody>
      </p:sp>
      <p:sp>
        <p:nvSpPr>
          <p:cNvPr id="218" name="テキスト ボックス 217">
            <a:extLst>
              <a:ext uri="{FF2B5EF4-FFF2-40B4-BE49-F238E27FC236}">
                <a16:creationId xmlns:a16="http://schemas.microsoft.com/office/drawing/2014/main" id="{45C0C49E-59B7-5824-8AC1-85481B1F367B}"/>
              </a:ext>
            </a:extLst>
          </p:cNvPr>
          <p:cNvSpPr txBox="1"/>
          <p:nvPr/>
        </p:nvSpPr>
        <p:spPr>
          <a:xfrm>
            <a:off x="5096202" y="7280142"/>
            <a:ext cx="55833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地デジ放送開始</a:t>
            </a:r>
          </a:p>
        </p:txBody>
      </p:sp>
      <p:sp>
        <p:nvSpPr>
          <p:cNvPr id="219" name="テキスト ボックス 218">
            <a:extLst>
              <a:ext uri="{FF2B5EF4-FFF2-40B4-BE49-F238E27FC236}">
                <a16:creationId xmlns:a16="http://schemas.microsoft.com/office/drawing/2014/main" id="{49CB2B12-5BCA-93E0-BC8F-7E2A4E545C84}"/>
              </a:ext>
            </a:extLst>
          </p:cNvPr>
          <p:cNvSpPr txBox="1"/>
          <p:nvPr/>
        </p:nvSpPr>
        <p:spPr>
          <a:xfrm>
            <a:off x="3530593" y="6029337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香港返還</a:t>
            </a:r>
          </a:p>
        </p:txBody>
      </p:sp>
      <p:sp>
        <p:nvSpPr>
          <p:cNvPr id="220" name="テキスト ボックス 219">
            <a:extLst>
              <a:ext uri="{FF2B5EF4-FFF2-40B4-BE49-F238E27FC236}">
                <a16:creationId xmlns:a16="http://schemas.microsoft.com/office/drawing/2014/main" id="{CBD28CC2-78F5-C706-6F61-656D2FC93E76}"/>
              </a:ext>
            </a:extLst>
          </p:cNvPr>
          <p:cNvSpPr txBox="1"/>
          <p:nvPr/>
        </p:nvSpPr>
        <p:spPr>
          <a:xfrm>
            <a:off x="7869950" y="6382217"/>
            <a:ext cx="47017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東京ｵﾘﾝﾋﾟｯｸ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決定</a:t>
            </a:r>
          </a:p>
        </p:txBody>
      </p:sp>
      <p:sp>
        <p:nvSpPr>
          <p:cNvPr id="221" name="テキスト ボックス 220">
            <a:extLst>
              <a:ext uri="{FF2B5EF4-FFF2-40B4-BE49-F238E27FC236}">
                <a16:creationId xmlns:a16="http://schemas.microsoft.com/office/drawing/2014/main" id="{E56ADAAF-A16C-0580-4718-90110669FD37}"/>
              </a:ext>
            </a:extLst>
          </p:cNvPr>
          <p:cNvSpPr txBox="1"/>
          <p:nvPr/>
        </p:nvSpPr>
        <p:spPr>
          <a:xfrm>
            <a:off x="7378706" y="6663778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スマホ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普及開始</a:t>
            </a:r>
          </a:p>
        </p:txBody>
      </p:sp>
      <p:sp>
        <p:nvSpPr>
          <p:cNvPr id="222" name="テキスト ボックス 221">
            <a:extLst>
              <a:ext uri="{FF2B5EF4-FFF2-40B4-BE49-F238E27FC236}">
                <a16:creationId xmlns:a16="http://schemas.microsoft.com/office/drawing/2014/main" id="{0D7C917B-FAC3-3864-B1B5-403B42FAD1B4}"/>
              </a:ext>
            </a:extLst>
          </p:cNvPr>
          <p:cNvSpPr txBox="1"/>
          <p:nvPr/>
        </p:nvSpPr>
        <p:spPr>
          <a:xfrm>
            <a:off x="7711649" y="6705438"/>
            <a:ext cx="38040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スカイツリー</a:t>
            </a:r>
          </a:p>
        </p:txBody>
      </p:sp>
      <p:sp>
        <p:nvSpPr>
          <p:cNvPr id="223" name="テキスト ボックス 222">
            <a:extLst>
              <a:ext uri="{FF2B5EF4-FFF2-40B4-BE49-F238E27FC236}">
                <a16:creationId xmlns:a16="http://schemas.microsoft.com/office/drawing/2014/main" id="{A3126BE4-0F71-AC1E-4D6D-3A57A6561915}"/>
              </a:ext>
            </a:extLst>
          </p:cNvPr>
          <p:cNvSpPr txBox="1"/>
          <p:nvPr/>
        </p:nvSpPr>
        <p:spPr>
          <a:xfrm>
            <a:off x="4151316" y="7249839"/>
            <a:ext cx="24094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i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モード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24" name="テキスト ボックス 223">
            <a:extLst>
              <a:ext uri="{FF2B5EF4-FFF2-40B4-BE49-F238E27FC236}">
                <a16:creationId xmlns:a16="http://schemas.microsoft.com/office/drawing/2014/main" id="{94E8B25F-AA8C-7A82-E808-5EB9B4D8B6B1}"/>
              </a:ext>
            </a:extLst>
          </p:cNvPr>
          <p:cNvSpPr txBox="1"/>
          <p:nvPr/>
        </p:nvSpPr>
        <p:spPr>
          <a:xfrm>
            <a:off x="4832714" y="7501970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日朝平壌宣言</a:t>
            </a:r>
          </a:p>
        </p:txBody>
      </p:sp>
      <p:sp>
        <p:nvSpPr>
          <p:cNvPr id="225" name="テキスト ボックス 224">
            <a:extLst>
              <a:ext uri="{FF2B5EF4-FFF2-40B4-BE49-F238E27FC236}">
                <a16:creationId xmlns:a16="http://schemas.microsoft.com/office/drawing/2014/main" id="{159B18DA-50AC-FA94-1084-F87E6031C867}"/>
              </a:ext>
            </a:extLst>
          </p:cNvPr>
          <p:cNvSpPr txBox="1"/>
          <p:nvPr/>
        </p:nvSpPr>
        <p:spPr>
          <a:xfrm>
            <a:off x="3240724" y="6943140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YAHOO!</a:t>
            </a: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ｻｰﾋﾞｽ開始</a:t>
            </a:r>
          </a:p>
        </p:txBody>
      </p:sp>
      <p:sp>
        <p:nvSpPr>
          <p:cNvPr id="226" name="テキスト ボックス 225">
            <a:extLst>
              <a:ext uri="{FF2B5EF4-FFF2-40B4-BE49-F238E27FC236}">
                <a16:creationId xmlns:a16="http://schemas.microsoft.com/office/drawing/2014/main" id="{1A3E0635-B978-09A8-CB50-12D7E21AF7BD}"/>
              </a:ext>
            </a:extLst>
          </p:cNvPr>
          <p:cNvSpPr txBox="1"/>
          <p:nvPr/>
        </p:nvSpPr>
        <p:spPr>
          <a:xfrm>
            <a:off x="6326846" y="7243643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郵政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民営化</a:t>
            </a:r>
          </a:p>
        </p:txBody>
      </p:sp>
      <p:sp>
        <p:nvSpPr>
          <p:cNvPr id="227" name="テキスト ボックス 226">
            <a:extLst>
              <a:ext uri="{FF2B5EF4-FFF2-40B4-BE49-F238E27FC236}">
                <a16:creationId xmlns:a16="http://schemas.microsoft.com/office/drawing/2014/main" id="{B33DC7B4-B856-8C66-5D17-4B1551B7F99E}"/>
              </a:ext>
            </a:extLst>
          </p:cNvPr>
          <p:cNvSpPr txBox="1"/>
          <p:nvPr/>
        </p:nvSpPr>
        <p:spPr>
          <a:xfrm>
            <a:off x="6747293" y="5716759"/>
            <a:ext cx="53749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米オバマ大統領</a:t>
            </a:r>
          </a:p>
        </p:txBody>
      </p:sp>
      <p:sp>
        <p:nvSpPr>
          <p:cNvPr id="228" name="テキスト ボックス 227">
            <a:extLst>
              <a:ext uri="{FF2B5EF4-FFF2-40B4-BE49-F238E27FC236}">
                <a16:creationId xmlns:a16="http://schemas.microsoft.com/office/drawing/2014/main" id="{42F855ED-C58B-C2C5-3830-8300C5619D49}"/>
              </a:ext>
            </a:extLst>
          </p:cNvPr>
          <p:cNvSpPr txBox="1"/>
          <p:nvPr/>
        </p:nvSpPr>
        <p:spPr>
          <a:xfrm>
            <a:off x="9079540" y="5460827"/>
            <a:ext cx="57757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米トランプ大統領</a:t>
            </a:r>
          </a:p>
        </p:txBody>
      </p:sp>
      <p:sp>
        <p:nvSpPr>
          <p:cNvPr id="229" name="テキスト ボックス 228">
            <a:extLst>
              <a:ext uri="{FF2B5EF4-FFF2-40B4-BE49-F238E27FC236}">
                <a16:creationId xmlns:a16="http://schemas.microsoft.com/office/drawing/2014/main" id="{057BDAE2-2B78-2D77-0333-42B15DD7EF35}"/>
              </a:ext>
            </a:extLst>
          </p:cNvPr>
          <p:cNvSpPr txBox="1"/>
          <p:nvPr/>
        </p:nvSpPr>
        <p:spPr>
          <a:xfrm>
            <a:off x="5633345" y="5475628"/>
            <a:ext cx="56955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YOUTUBE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設立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30" name="テキスト ボックス 229">
            <a:extLst>
              <a:ext uri="{FF2B5EF4-FFF2-40B4-BE49-F238E27FC236}">
                <a16:creationId xmlns:a16="http://schemas.microsoft.com/office/drawing/2014/main" id="{4CDC842D-F5DD-D2D3-E656-723FB35FCD3E}"/>
              </a:ext>
            </a:extLst>
          </p:cNvPr>
          <p:cNvSpPr txBox="1"/>
          <p:nvPr/>
        </p:nvSpPr>
        <p:spPr>
          <a:xfrm>
            <a:off x="1702661" y="6648333"/>
            <a:ext cx="20086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花博</a:t>
            </a:r>
          </a:p>
        </p:txBody>
      </p:sp>
      <p:sp>
        <p:nvSpPr>
          <p:cNvPr id="231" name="テキスト ボックス 230">
            <a:extLst>
              <a:ext uri="{FF2B5EF4-FFF2-40B4-BE49-F238E27FC236}">
                <a16:creationId xmlns:a16="http://schemas.microsoft.com/office/drawing/2014/main" id="{2728B9FB-3C59-FEA6-A151-FD17A1158120}"/>
              </a:ext>
            </a:extLst>
          </p:cNvPr>
          <p:cNvSpPr txBox="1"/>
          <p:nvPr/>
        </p:nvSpPr>
        <p:spPr>
          <a:xfrm>
            <a:off x="5715372" y="6760908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愛知万博</a:t>
            </a:r>
          </a:p>
        </p:txBody>
      </p:sp>
      <p:sp>
        <p:nvSpPr>
          <p:cNvPr id="232" name="テキスト ボックス 231">
            <a:extLst>
              <a:ext uri="{FF2B5EF4-FFF2-40B4-BE49-F238E27FC236}">
                <a16:creationId xmlns:a16="http://schemas.microsoft.com/office/drawing/2014/main" id="{8BDB6D8F-201E-B4A0-F40E-1E4B5EF886BA}"/>
              </a:ext>
            </a:extLst>
          </p:cNvPr>
          <p:cNvSpPr txBox="1"/>
          <p:nvPr/>
        </p:nvSpPr>
        <p:spPr>
          <a:xfrm>
            <a:off x="7106114" y="6075058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上海万博</a:t>
            </a:r>
          </a:p>
        </p:txBody>
      </p:sp>
      <p:sp>
        <p:nvSpPr>
          <p:cNvPr id="233" name="テキスト ボックス 232">
            <a:extLst>
              <a:ext uri="{FF2B5EF4-FFF2-40B4-BE49-F238E27FC236}">
                <a16:creationId xmlns:a16="http://schemas.microsoft.com/office/drawing/2014/main" id="{19370182-B04E-C230-9833-819DF208F24B}"/>
              </a:ext>
            </a:extLst>
          </p:cNvPr>
          <p:cNvSpPr txBox="1"/>
          <p:nvPr/>
        </p:nvSpPr>
        <p:spPr>
          <a:xfrm>
            <a:off x="9112543" y="7372540"/>
            <a:ext cx="20728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IR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法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34" name="テキスト ボックス 233">
            <a:extLst>
              <a:ext uri="{FF2B5EF4-FFF2-40B4-BE49-F238E27FC236}">
                <a16:creationId xmlns:a16="http://schemas.microsoft.com/office/drawing/2014/main" id="{8F93EC76-B019-2AD9-48AC-BE8BC9663C17}"/>
              </a:ext>
            </a:extLst>
          </p:cNvPr>
          <p:cNvSpPr txBox="1"/>
          <p:nvPr/>
        </p:nvSpPr>
        <p:spPr>
          <a:xfrm>
            <a:off x="4687354" y="6763594"/>
            <a:ext cx="24575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Suica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35" name="テキスト ボックス 234">
            <a:extLst>
              <a:ext uri="{FF2B5EF4-FFF2-40B4-BE49-F238E27FC236}">
                <a16:creationId xmlns:a16="http://schemas.microsoft.com/office/drawing/2014/main" id="{B9908F4B-A7AE-8ADD-3164-C64C31C1DEDA}"/>
              </a:ext>
            </a:extLst>
          </p:cNvPr>
          <p:cNvSpPr txBox="1"/>
          <p:nvPr/>
        </p:nvSpPr>
        <p:spPr>
          <a:xfrm>
            <a:off x="2150694" y="7068660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のぞみ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運行開始</a:t>
            </a:r>
          </a:p>
        </p:txBody>
      </p:sp>
      <p:sp>
        <p:nvSpPr>
          <p:cNvPr id="236" name="テキスト ボックス 235">
            <a:extLst>
              <a:ext uri="{FF2B5EF4-FFF2-40B4-BE49-F238E27FC236}">
                <a16:creationId xmlns:a16="http://schemas.microsoft.com/office/drawing/2014/main" id="{9B371434-4AD8-764C-D1D6-9EF2579F150D}"/>
              </a:ext>
            </a:extLst>
          </p:cNvPr>
          <p:cNvSpPr txBox="1"/>
          <p:nvPr/>
        </p:nvSpPr>
        <p:spPr>
          <a:xfrm>
            <a:off x="2711515" y="6851506"/>
            <a:ext cx="35475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関西空港</a:t>
            </a:r>
          </a:p>
        </p:txBody>
      </p:sp>
      <p:sp>
        <p:nvSpPr>
          <p:cNvPr id="237" name="テキスト ボックス 236">
            <a:extLst>
              <a:ext uri="{FF2B5EF4-FFF2-40B4-BE49-F238E27FC236}">
                <a16:creationId xmlns:a16="http://schemas.microsoft.com/office/drawing/2014/main" id="{ED8F6576-11C1-2CB7-96DC-7DBD5B6ED002}"/>
              </a:ext>
            </a:extLst>
          </p:cNvPr>
          <p:cNvSpPr txBox="1"/>
          <p:nvPr/>
        </p:nvSpPr>
        <p:spPr>
          <a:xfrm>
            <a:off x="9299017" y="7118545"/>
            <a:ext cx="37399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台風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21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号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38" name="テキスト ボックス 237">
            <a:extLst>
              <a:ext uri="{FF2B5EF4-FFF2-40B4-BE49-F238E27FC236}">
                <a16:creationId xmlns:a16="http://schemas.microsoft.com/office/drawing/2014/main" id="{4D5CD8E2-B80B-FDEA-EDAD-43265978F984}"/>
              </a:ext>
            </a:extLst>
          </p:cNvPr>
          <p:cNvSpPr txBox="1"/>
          <p:nvPr/>
        </p:nvSpPr>
        <p:spPr>
          <a:xfrm>
            <a:off x="9489391" y="7343941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天皇退位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特例法</a:t>
            </a:r>
          </a:p>
        </p:txBody>
      </p:sp>
      <p:sp>
        <p:nvSpPr>
          <p:cNvPr id="239" name="テキスト ボックス 238">
            <a:extLst>
              <a:ext uri="{FF2B5EF4-FFF2-40B4-BE49-F238E27FC236}">
                <a16:creationId xmlns:a16="http://schemas.microsoft.com/office/drawing/2014/main" id="{A519031A-C657-3C7F-405B-6300C4A16208}"/>
              </a:ext>
            </a:extLst>
          </p:cNvPr>
          <p:cNvSpPr txBox="1"/>
          <p:nvPr/>
        </p:nvSpPr>
        <p:spPr>
          <a:xfrm>
            <a:off x="6171291" y="6787282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夕張市財政破綻</a:t>
            </a:r>
          </a:p>
        </p:txBody>
      </p:sp>
      <p:sp>
        <p:nvSpPr>
          <p:cNvPr id="240" name="テキスト ボックス 239">
            <a:extLst>
              <a:ext uri="{FF2B5EF4-FFF2-40B4-BE49-F238E27FC236}">
                <a16:creationId xmlns:a16="http://schemas.microsoft.com/office/drawing/2014/main" id="{A428278D-7D97-E85C-13CD-78E8F4A2ECFE}"/>
              </a:ext>
            </a:extLst>
          </p:cNvPr>
          <p:cNvSpPr txBox="1"/>
          <p:nvPr/>
        </p:nvSpPr>
        <p:spPr>
          <a:xfrm>
            <a:off x="7595196" y="7516448"/>
            <a:ext cx="43170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特別復興税</a:t>
            </a:r>
          </a:p>
        </p:txBody>
      </p:sp>
      <p:sp>
        <p:nvSpPr>
          <p:cNvPr id="241" name="テキスト ボックス 240">
            <a:extLst>
              <a:ext uri="{FF2B5EF4-FFF2-40B4-BE49-F238E27FC236}">
                <a16:creationId xmlns:a16="http://schemas.microsoft.com/office/drawing/2014/main" id="{BCDAFD51-E7EA-6C75-2922-C5E881D948FF}"/>
              </a:ext>
            </a:extLst>
          </p:cNvPr>
          <p:cNvSpPr txBox="1"/>
          <p:nvPr/>
        </p:nvSpPr>
        <p:spPr>
          <a:xfrm>
            <a:off x="8251583" y="6655593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御嶽山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噴火</a:t>
            </a:r>
          </a:p>
        </p:txBody>
      </p:sp>
      <p:sp>
        <p:nvSpPr>
          <p:cNvPr id="242" name="テキスト ボックス 241">
            <a:extLst>
              <a:ext uri="{FF2B5EF4-FFF2-40B4-BE49-F238E27FC236}">
                <a16:creationId xmlns:a16="http://schemas.microsoft.com/office/drawing/2014/main" id="{B840161B-9A75-FA7C-673E-F6033224EA3C}"/>
              </a:ext>
            </a:extLst>
          </p:cNvPr>
          <p:cNvSpPr txBox="1"/>
          <p:nvPr/>
        </p:nvSpPr>
        <p:spPr>
          <a:xfrm>
            <a:off x="4395094" y="6705438"/>
            <a:ext cx="277811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三宅島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噴火</a:t>
            </a:r>
          </a:p>
        </p:txBody>
      </p:sp>
      <p:sp>
        <p:nvSpPr>
          <p:cNvPr id="243" name="テキスト ボックス 242">
            <a:extLst>
              <a:ext uri="{FF2B5EF4-FFF2-40B4-BE49-F238E27FC236}">
                <a16:creationId xmlns:a16="http://schemas.microsoft.com/office/drawing/2014/main" id="{6C856B03-1CF0-6ADC-2BCC-B930C3E6776A}"/>
              </a:ext>
            </a:extLst>
          </p:cNvPr>
          <p:cNvSpPr txBox="1"/>
          <p:nvPr/>
        </p:nvSpPr>
        <p:spPr>
          <a:xfrm>
            <a:off x="4890267" y="5678704"/>
            <a:ext cx="38681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ルンバ発売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44" name="テキスト ボックス 243">
            <a:extLst>
              <a:ext uri="{FF2B5EF4-FFF2-40B4-BE49-F238E27FC236}">
                <a16:creationId xmlns:a16="http://schemas.microsoft.com/office/drawing/2014/main" id="{C012D762-2403-DB2E-429B-A07DF7635FA4}"/>
              </a:ext>
            </a:extLst>
          </p:cNvPr>
          <p:cNvSpPr txBox="1"/>
          <p:nvPr/>
        </p:nvSpPr>
        <p:spPr>
          <a:xfrm>
            <a:off x="5467761" y="5644514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ｽﾏﾄﾗ島沖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地震</a:t>
            </a:r>
          </a:p>
        </p:txBody>
      </p:sp>
      <p:sp>
        <p:nvSpPr>
          <p:cNvPr id="245" name="テキスト ボックス 244">
            <a:extLst>
              <a:ext uri="{FF2B5EF4-FFF2-40B4-BE49-F238E27FC236}">
                <a16:creationId xmlns:a16="http://schemas.microsoft.com/office/drawing/2014/main" id="{56EA8ADC-6CDB-B8F1-E013-61F33C7C1713}"/>
              </a:ext>
            </a:extLst>
          </p:cNvPr>
          <p:cNvSpPr txBox="1"/>
          <p:nvPr/>
        </p:nvSpPr>
        <p:spPr>
          <a:xfrm>
            <a:off x="7946169" y="6948122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PS4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246" name="テキスト ボックス 245">
            <a:extLst>
              <a:ext uri="{FF2B5EF4-FFF2-40B4-BE49-F238E27FC236}">
                <a16:creationId xmlns:a16="http://schemas.microsoft.com/office/drawing/2014/main" id="{0B9A1E12-2D41-B4D3-6BF7-0F1A034CEE35}"/>
              </a:ext>
            </a:extLst>
          </p:cNvPr>
          <p:cNvSpPr txBox="1"/>
          <p:nvPr/>
        </p:nvSpPr>
        <p:spPr>
          <a:xfrm>
            <a:off x="7786673" y="7176911"/>
            <a:ext cx="66253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zh-TW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自動車運転処罰法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47" name="テキスト ボックス 246">
            <a:extLst>
              <a:ext uri="{FF2B5EF4-FFF2-40B4-BE49-F238E27FC236}">
                <a16:creationId xmlns:a16="http://schemas.microsoft.com/office/drawing/2014/main" id="{9E94AA2E-EF29-F0EF-B774-3890CD94D5F7}"/>
              </a:ext>
            </a:extLst>
          </p:cNvPr>
          <p:cNvSpPr txBox="1"/>
          <p:nvPr/>
        </p:nvSpPr>
        <p:spPr>
          <a:xfrm>
            <a:off x="7156122" y="7585473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ﾀﾞｳﾝﾛｰﾄﾞ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違法化</a:t>
            </a:r>
          </a:p>
        </p:txBody>
      </p:sp>
      <p:sp>
        <p:nvSpPr>
          <p:cNvPr id="248" name="テキスト ボックス 247">
            <a:extLst>
              <a:ext uri="{FF2B5EF4-FFF2-40B4-BE49-F238E27FC236}">
                <a16:creationId xmlns:a16="http://schemas.microsoft.com/office/drawing/2014/main" id="{0D1D5916-5412-7862-1E52-9E871DC264FE}"/>
              </a:ext>
            </a:extLst>
          </p:cNvPr>
          <p:cNvSpPr txBox="1"/>
          <p:nvPr/>
        </p:nvSpPr>
        <p:spPr>
          <a:xfrm>
            <a:off x="4245202" y="7431816"/>
            <a:ext cx="58879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デジカメ本格普及</a:t>
            </a:r>
          </a:p>
        </p:txBody>
      </p:sp>
      <p:sp>
        <p:nvSpPr>
          <p:cNvPr id="249" name="テキスト ボックス 248">
            <a:extLst>
              <a:ext uri="{FF2B5EF4-FFF2-40B4-BE49-F238E27FC236}">
                <a16:creationId xmlns:a16="http://schemas.microsoft.com/office/drawing/2014/main" id="{2B8BBAAE-ED20-497D-D5EE-5FEB099FFB7A}"/>
              </a:ext>
            </a:extLst>
          </p:cNvPr>
          <p:cNvSpPr txBox="1"/>
          <p:nvPr/>
        </p:nvSpPr>
        <p:spPr>
          <a:xfrm>
            <a:off x="6759125" y="5266944"/>
            <a:ext cx="51345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ｳｻｲﾝﾎﾞﾙﾄ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100m9.58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秒</a:t>
            </a:r>
          </a:p>
        </p:txBody>
      </p:sp>
      <p:sp>
        <p:nvSpPr>
          <p:cNvPr id="250" name="テキスト ボックス 249">
            <a:extLst>
              <a:ext uri="{FF2B5EF4-FFF2-40B4-BE49-F238E27FC236}">
                <a16:creationId xmlns:a16="http://schemas.microsoft.com/office/drawing/2014/main" id="{0FD0D4FE-F1C4-7AD6-B9BB-5F4E05A38119}"/>
              </a:ext>
            </a:extLst>
          </p:cNvPr>
          <p:cNvSpPr txBox="1"/>
          <p:nvPr/>
        </p:nvSpPr>
        <p:spPr>
          <a:xfrm>
            <a:off x="2147368" y="5623441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欧州連合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条約</a:t>
            </a:r>
          </a:p>
        </p:txBody>
      </p:sp>
      <p:sp>
        <p:nvSpPr>
          <p:cNvPr id="251" name="テキスト ボックス 250">
            <a:extLst>
              <a:ext uri="{FF2B5EF4-FFF2-40B4-BE49-F238E27FC236}">
                <a16:creationId xmlns:a16="http://schemas.microsoft.com/office/drawing/2014/main" id="{1113A032-8C8A-01A7-D6A3-6923FEE842B9}"/>
              </a:ext>
            </a:extLst>
          </p:cNvPr>
          <p:cNvSpPr txBox="1"/>
          <p:nvPr/>
        </p:nvSpPr>
        <p:spPr>
          <a:xfrm>
            <a:off x="4343764" y="5293135"/>
            <a:ext cx="54711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ペルー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ﾌｼﾞﾓﾘ政権崩壊</a:t>
            </a:r>
          </a:p>
        </p:txBody>
      </p:sp>
      <p:sp>
        <p:nvSpPr>
          <p:cNvPr id="252" name="テキスト ボックス 251">
            <a:extLst>
              <a:ext uri="{FF2B5EF4-FFF2-40B4-BE49-F238E27FC236}">
                <a16:creationId xmlns:a16="http://schemas.microsoft.com/office/drawing/2014/main" id="{35E4EBA6-354F-CC37-0B12-B33D9FC8BA5D}"/>
              </a:ext>
            </a:extLst>
          </p:cNvPr>
          <p:cNvSpPr txBox="1"/>
          <p:nvPr/>
        </p:nvSpPr>
        <p:spPr>
          <a:xfrm>
            <a:off x="9300259" y="6665305"/>
            <a:ext cx="18964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TPP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53" name="テキスト ボックス 252">
            <a:extLst>
              <a:ext uri="{FF2B5EF4-FFF2-40B4-BE49-F238E27FC236}">
                <a16:creationId xmlns:a16="http://schemas.microsoft.com/office/drawing/2014/main" id="{C894D7EB-BCFF-5B58-BCE2-373130B26EF5}"/>
              </a:ext>
            </a:extLst>
          </p:cNvPr>
          <p:cNvSpPr txBox="1"/>
          <p:nvPr/>
        </p:nvSpPr>
        <p:spPr>
          <a:xfrm>
            <a:off x="8723416" y="6705438"/>
            <a:ext cx="431700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ｵﾊﾞﾏ大統領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広島訪問</a:t>
            </a:r>
          </a:p>
        </p:txBody>
      </p:sp>
      <p:sp>
        <p:nvSpPr>
          <p:cNvPr id="254" name="テキスト ボックス 253">
            <a:extLst>
              <a:ext uri="{FF2B5EF4-FFF2-40B4-BE49-F238E27FC236}">
                <a16:creationId xmlns:a16="http://schemas.microsoft.com/office/drawing/2014/main" id="{DF9EE2F3-7EE6-ABA1-3E12-E970B1C3AC72}"/>
              </a:ext>
            </a:extLst>
          </p:cNvPr>
          <p:cNvSpPr txBox="1"/>
          <p:nvPr/>
        </p:nvSpPr>
        <p:spPr>
          <a:xfrm>
            <a:off x="2399120" y="7352675"/>
            <a:ext cx="40124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J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リーグ発足</a:t>
            </a:r>
          </a:p>
        </p:txBody>
      </p:sp>
      <p:sp>
        <p:nvSpPr>
          <p:cNvPr id="255" name="テキスト ボックス 254">
            <a:extLst>
              <a:ext uri="{FF2B5EF4-FFF2-40B4-BE49-F238E27FC236}">
                <a16:creationId xmlns:a16="http://schemas.microsoft.com/office/drawing/2014/main" id="{D7965110-5141-BF91-D0C2-C6994CB2DAB8}"/>
              </a:ext>
            </a:extLst>
          </p:cNvPr>
          <p:cNvSpPr txBox="1"/>
          <p:nvPr/>
        </p:nvSpPr>
        <p:spPr>
          <a:xfrm>
            <a:off x="8721814" y="7118629"/>
            <a:ext cx="4349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マイナス金利</a:t>
            </a:r>
          </a:p>
        </p:txBody>
      </p:sp>
      <p:sp>
        <p:nvSpPr>
          <p:cNvPr id="256" name="テキスト ボックス 255">
            <a:extLst>
              <a:ext uri="{FF2B5EF4-FFF2-40B4-BE49-F238E27FC236}">
                <a16:creationId xmlns:a16="http://schemas.microsoft.com/office/drawing/2014/main" id="{F470F802-2CB5-5E1E-285E-712BC591FA0F}"/>
              </a:ext>
            </a:extLst>
          </p:cNvPr>
          <p:cNvSpPr txBox="1"/>
          <p:nvPr/>
        </p:nvSpPr>
        <p:spPr>
          <a:xfrm>
            <a:off x="7388509" y="5540931"/>
            <a:ext cx="36597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リビア内戦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シリア内戦</a:t>
            </a:r>
          </a:p>
        </p:txBody>
      </p:sp>
      <p:sp>
        <p:nvSpPr>
          <p:cNvPr id="257" name="テキスト ボックス 256">
            <a:extLst>
              <a:ext uri="{FF2B5EF4-FFF2-40B4-BE49-F238E27FC236}">
                <a16:creationId xmlns:a16="http://schemas.microsoft.com/office/drawing/2014/main" id="{25D5D033-A4F4-541B-4C50-2FF08A6C95D6}"/>
              </a:ext>
            </a:extLst>
          </p:cNvPr>
          <p:cNvSpPr txBox="1"/>
          <p:nvPr/>
        </p:nvSpPr>
        <p:spPr>
          <a:xfrm>
            <a:off x="2689417" y="5772788"/>
            <a:ext cx="47337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チェチェン紛争</a:t>
            </a:r>
          </a:p>
        </p:txBody>
      </p:sp>
      <p:sp>
        <p:nvSpPr>
          <p:cNvPr id="258" name="テキスト ボックス 257">
            <a:extLst>
              <a:ext uri="{FF2B5EF4-FFF2-40B4-BE49-F238E27FC236}">
                <a16:creationId xmlns:a16="http://schemas.microsoft.com/office/drawing/2014/main" id="{CA119FA8-B375-FBC0-97C4-BA56925C5C11}"/>
              </a:ext>
            </a:extLst>
          </p:cNvPr>
          <p:cNvSpPr txBox="1"/>
          <p:nvPr/>
        </p:nvSpPr>
        <p:spPr>
          <a:xfrm>
            <a:off x="8199905" y="5364005"/>
            <a:ext cx="38200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ISIS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による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イラク内戦</a:t>
            </a:r>
          </a:p>
        </p:txBody>
      </p:sp>
      <p:sp>
        <p:nvSpPr>
          <p:cNvPr id="259" name="テキスト ボックス 258">
            <a:extLst>
              <a:ext uri="{FF2B5EF4-FFF2-40B4-BE49-F238E27FC236}">
                <a16:creationId xmlns:a16="http://schemas.microsoft.com/office/drawing/2014/main" id="{B48CD55B-64C8-FE80-686F-638C3BB79202}"/>
              </a:ext>
            </a:extLst>
          </p:cNvPr>
          <p:cNvSpPr txBox="1"/>
          <p:nvPr/>
        </p:nvSpPr>
        <p:spPr>
          <a:xfrm>
            <a:off x="3244428" y="5783182"/>
            <a:ext cx="37078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コンゴ戦争</a:t>
            </a:r>
          </a:p>
        </p:txBody>
      </p:sp>
      <p:sp>
        <p:nvSpPr>
          <p:cNvPr id="260" name="テキスト ボックス 259">
            <a:extLst>
              <a:ext uri="{FF2B5EF4-FFF2-40B4-BE49-F238E27FC236}">
                <a16:creationId xmlns:a16="http://schemas.microsoft.com/office/drawing/2014/main" id="{AB99F2BA-AC2A-7233-5DEB-465729C69D53}"/>
              </a:ext>
            </a:extLst>
          </p:cNvPr>
          <p:cNvSpPr txBox="1"/>
          <p:nvPr/>
        </p:nvSpPr>
        <p:spPr>
          <a:xfrm>
            <a:off x="7620969" y="5795880"/>
            <a:ext cx="45734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マリ北部紛争</a:t>
            </a:r>
          </a:p>
        </p:txBody>
      </p:sp>
      <p:sp>
        <p:nvSpPr>
          <p:cNvPr id="261" name="テキスト ボックス 260">
            <a:extLst>
              <a:ext uri="{FF2B5EF4-FFF2-40B4-BE49-F238E27FC236}">
                <a16:creationId xmlns:a16="http://schemas.microsoft.com/office/drawing/2014/main" id="{35E67C5C-E002-79C0-4F2E-FB8EFE206547}"/>
              </a:ext>
            </a:extLst>
          </p:cNvPr>
          <p:cNvSpPr txBox="1"/>
          <p:nvPr/>
        </p:nvSpPr>
        <p:spPr>
          <a:xfrm>
            <a:off x="3057280" y="6649931"/>
            <a:ext cx="21369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PL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法</a:t>
            </a:r>
          </a:p>
        </p:txBody>
      </p:sp>
      <p:sp>
        <p:nvSpPr>
          <p:cNvPr id="262" name="テキスト ボックス 261">
            <a:extLst>
              <a:ext uri="{FF2B5EF4-FFF2-40B4-BE49-F238E27FC236}">
                <a16:creationId xmlns:a16="http://schemas.microsoft.com/office/drawing/2014/main" id="{9459941E-78DC-B22B-1515-D80F3FB8CB60}"/>
              </a:ext>
            </a:extLst>
          </p:cNvPr>
          <p:cNvSpPr txBox="1"/>
          <p:nvPr/>
        </p:nvSpPr>
        <p:spPr>
          <a:xfrm>
            <a:off x="8762790" y="5889253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伊勢志摩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サミット</a:t>
            </a:r>
          </a:p>
        </p:txBody>
      </p:sp>
      <p:sp>
        <p:nvSpPr>
          <p:cNvPr id="263" name="テキスト ボックス 262">
            <a:extLst>
              <a:ext uri="{FF2B5EF4-FFF2-40B4-BE49-F238E27FC236}">
                <a16:creationId xmlns:a16="http://schemas.microsoft.com/office/drawing/2014/main" id="{EBD734CB-1996-6D36-E532-8433569B8D77}"/>
              </a:ext>
            </a:extLst>
          </p:cNvPr>
          <p:cNvSpPr txBox="1"/>
          <p:nvPr/>
        </p:nvSpPr>
        <p:spPr>
          <a:xfrm>
            <a:off x="5702270" y="5985520"/>
            <a:ext cx="431700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独ﾒﾙｹﾙ首相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64" name="テキスト ボックス 263">
            <a:extLst>
              <a:ext uri="{FF2B5EF4-FFF2-40B4-BE49-F238E27FC236}">
                <a16:creationId xmlns:a16="http://schemas.microsoft.com/office/drawing/2014/main" id="{FC04BD6C-9D5C-D830-2D16-16D57E7CDE4E}"/>
              </a:ext>
            </a:extLst>
          </p:cNvPr>
          <p:cNvSpPr txBox="1"/>
          <p:nvPr/>
        </p:nvSpPr>
        <p:spPr>
          <a:xfrm>
            <a:off x="9024123" y="5285002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仏ﾏｸﾛﾝ大統領</a:t>
            </a:r>
          </a:p>
        </p:txBody>
      </p:sp>
      <p:sp>
        <p:nvSpPr>
          <p:cNvPr id="265" name="テキスト ボックス 264">
            <a:extLst>
              <a:ext uri="{FF2B5EF4-FFF2-40B4-BE49-F238E27FC236}">
                <a16:creationId xmlns:a16="http://schemas.microsoft.com/office/drawing/2014/main" id="{2135FDDC-0C4B-7DEE-677C-055D2AF79880}"/>
              </a:ext>
            </a:extLst>
          </p:cNvPr>
          <p:cNvSpPr txBox="1"/>
          <p:nvPr/>
        </p:nvSpPr>
        <p:spPr>
          <a:xfrm>
            <a:off x="7576087" y="5312362"/>
            <a:ext cx="5471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露ﾌﾟｰﾁﾝ大統領</a:t>
            </a:r>
          </a:p>
        </p:txBody>
      </p:sp>
      <p:sp>
        <p:nvSpPr>
          <p:cNvPr id="266" name="テキスト ボックス 265">
            <a:extLst>
              <a:ext uri="{FF2B5EF4-FFF2-40B4-BE49-F238E27FC236}">
                <a16:creationId xmlns:a16="http://schemas.microsoft.com/office/drawing/2014/main" id="{A77BC581-251F-2CF5-E8F3-28A686BFFA39}"/>
              </a:ext>
            </a:extLst>
          </p:cNvPr>
          <p:cNvSpPr txBox="1"/>
          <p:nvPr/>
        </p:nvSpPr>
        <p:spPr>
          <a:xfrm>
            <a:off x="5941949" y="5307195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北朝鮮核実験</a:t>
            </a:r>
          </a:p>
        </p:txBody>
      </p:sp>
      <p:sp>
        <p:nvSpPr>
          <p:cNvPr id="267" name="テキスト ボックス 266">
            <a:extLst>
              <a:ext uri="{FF2B5EF4-FFF2-40B4-BE49-F238E27FC236}">
                <a16:creationId xmlns:a16="http://schemas.microsoft.com/office/drawing/2014/main" id="{63B1040A-52E1-73F5-BF8F-46C35D050A5B}"/>
              </a:ext>
            </a:extLst>
          </p:cNvPr>
          <p:cNvSpPr txBox="1"/>
          <p:nvPr/>
        </p:nvSpPr>
        <p:spPr>
          <a:xfrm>
            <a:off x="9433611" y="7656021"/>
            <a:ext cx="30025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4K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放送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68" name="テキスト ボックス 267">
            <a:extLst>
              <a:ext uri="{FF2B5EF4-FFF2-40B4-BE49-F238E27FC236}">
                <a16:creationId xmlns:a16="http://schemas.microsoft.com/office/drawing/2014/main" id="{80435505-166C-C082-A1D8-33E7B62B02C5}"/>
              </a:ext>
            </a:extLst>
          </p:cNvPr>
          <p:cNvSpPr txBox="1"/>
          <p:nvPr/>
        </p:nvSpPr>
        <p:spPr>
          <a:xfrm>
            <a:off x="8395497" y="5636536"/>
            <a:ext cx="54711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ﾕｰﾗｼｱ経済連合</a:t>
            </a:r>
          </a:p>
        </p:txBody>
      </p:sp>
      <p:sp>
        <p:nvSpPr>
          <p:cNvPr id="269" name="テキスト ボックス 268">
            <a:extLst>
              <a:ext uri="{FF2B5EF4-FFF2-40B4-BE49-F238E27FC236}">
                <a16:creationId xmlns:a16="http://schemas.microsoft.com/office/drawing/2014/main" id="{FB16A0C7-A665-7914-319B-9A9B89D49038}"/>
              </a:ext>
            </a:extLst>
          </p:cNvPr>
          <p:cNvSpPr txBox="1"/>
          <p:nvPr/>
        </p:nvSpPr>
        <p:spPr>
          <a:xfrm>
            <a:off x="5715372" y="7273605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福知山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脱線事故</a:t>
            </a:r>
          </a:p>
        </p:txBody>
      </p:sp>
      <p:sp>
        <p:nvSpPr>
          <p:cNvPr id="270" name="テキスト ボックス 269">
            <a:extLst>
              <a:ext uri="{FF2B5EF4-FFF2-40B4-BE49-F238E27FC236}">
                <a16:creationId xmlns:a16="http://schemas.microsoft.com/office/drawing/2014/main" id="{7619F6B1-8E69-758E-6BCA-A1D050AC46EA}"/>
              </a:ext>
            </a:extLst>
          </p:cNvPr>
          <p:cNvSpPr txBox="1"/>
          <p:nvPr/>
        </p:nvSpPr>
        <p:spPr>
          <a:xfrm>
            <a:off x="2722899" y="5992673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ﾘﾚﾊﾝﾒﾙ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1" name="テキスト ボックス 270">
            <a:extLst>
              <a:ext uri="{FF2B5EF4-FFF2-40B4-BE49-F238E27FC236}">
                <a16:creationId xmlns:a16="http://schemas.microsoft.com/office/drawing/2014/main" id="{EDBDB4B4-C4E9-A746-D971-40AD80750284}"/>
              </a:ext>
            </a:extLst>
          </p:cNvPr>
          <p:cNvSpPr txBox="1"/>
          <p:nvPr/>
        </p:nvSpPr>
        <p:spPr>
          <a:xfrm>
            <a:off x="4873140" y="6197007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ｿﾙﾄﾚｰｸｼﾃｨ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2" name="テキスト ボックス 271">
            <a:extLst>
              <a:ext uri="{FF2B5EF4-FFF2-40B4-BE49-F238E27FC236}">
                <a16:creationId xmlns:a16="http://schemas.microsoft.com/office/drawing/2014/main" id="{1752AADF-CB70-8A01-01C5-32BB78AF2F5B}"/>
              </a:ext>
            </a:extLst>
          </p:cNvPr>
          <p:cNvSpPr txBox="1"/>
          <p:nvPr/>
        </p:nvSpPr>
        <p:spPr>
          <a:xfrm>
            <a:off x="6023091" y="6197007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トリノ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3" name="テキスト ボックス 272">
            <a:extLst>
              <a:ext uri="{FF2B5EF4-FFF2-40B4-BE49-F238E27FC236}">
                <a16:creationId xmlns:a16="http://schemas.microsoft.com/office/drawing/2014/main" id="{3C866085-7798-5987-6C97-219C6ED4E4E0}"/>
              </a:ext>
            </a:extLst>
          </p:cNvPr>
          <p:cNvSpPr txBox="1"/>
          <p:nvPr/>
        </p:nvSpPr>
        <p:spPr>
          <a:xfrm>
            <a:off x="7110108" y="6248646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ﾊﾞﾝｸｰﾊﾞｰ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4" name="テキスト ボックス 273">
            <a:extLst>
              <a:ext uri="{FF2B5EF4-FFF2-40B4-BE49-F238E27FC236}">
                <a16:creationId xmlns:a16="http://schemas.microsoft.com/office/drawing/2014/main" id="{1EEB59D4-FD00-1B27-EF91-37EDA921B845}"/>
              </a:ext>
            </a:extLst>
          </p:cNvPr>
          <p:cNvSpPr txBox="1"/>
          <p:nvPr/>
        </p:nvSpPr>
        <p:spPr>
          <a:xfrm>
            <a:off x="8218209" y="6085138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ソチ</a:t>
            </a:r>
            <a:b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5" name="テキスト ボックス 274">
            <a:extLst>
              <a:ext uri="{FF2B5EF4-FFF2-40B4-BE49-F238E27FC236}">
                <a16:creationId xmlns:a16="http://schemas.microsoft.com/office/drawing/2014/main" id="{F1EA045D-3A80-14CE-B857-5DFB111EBE7E}"/>
              </a:ext>
            </a:extLst>
          </p:cNvPr>
          <p:cNvSpPr txBox="1"/>
          <p:nvPr/>
        </p:nvSpPr>
        <p:spPr>
          <a:xfrm>
            <a:off x="9337313" y="6188155"/>
            <a:ext cx="316284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平昌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276" name="テキスト ボックス 275">
            <a:extLst>
              <a:ext uri="{FF2B5EF4-FFF2-40B4-BE49-F238E27FC236}">
                <a16:creationId xmlns:a16="http://schemas.microsoft.com/office/drawing/2014/main" id="{161EFF0D-49FC-3C62-5E52-A0838CEEBF36}"/>
              </a:ext>
            </a:extLst>
          </p:cNvPr>
          <p:cNvSpPr txBox="1"/>
          <p:nvPr/>
        </p:nvSpPr>
        <p:spPr>
          <a:xfrm>
            <a:off x="3746225" y="6688658"/>
            <a:ext cx="47978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郵便番号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7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桁</a:t>
            </a:r>
          </a:p>
        </p:txBody>
      </p:sp>
      <p:sp>
        <p:nvSpPr>
          <p:cNvPr id="277" name="テキスト ボックス 276">
            <a:extLst>
              <a:ext uri="{FF2B5EF4-FFF2-40B4-BE49-F238E27FC236}">
                <a16:creationId xmlns:a16="http://schemas.microsoft.com/office/drawing/2014/main" id="{460D4C81-682D-4987-9AFC-F6C1DB30479E}"/>
              </a:ext>
            </a:extLst>
          </p:cNvPr>
          <p:cNvSpPr txBox="1"/>
          <p:nvPr/>
        </p:nvSpPr>
        <p:spPr>
          <a:xfrm>
            <a:off x="1335148" y="5320713"/>
            <a:ext cx="32269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ミャンマー</a:t>
            </a:r>
          </a:p>
        </p:txBody>
      </p:sp>
      <p:sp>
        <p:nvSpPr>
          <p:cNvPr id="278" name="テキスト ボックス 277">
            <a:extLst>
              <a:ext uri="{FF2B5EF4-FFF2-40B4-BE49-F238E27FC236}">
                <a16:creationId xmlns:a16="http://schemas.microsoft.com/office/drawing/2014/main" id="{E0B8E021-64F1-BC4D-7F5C-520A1F1B6D4C}"/>
              </a:ext>
            </a:extLst>
          </p:cNvPr>
          <p:cNvSpPr txBox="1"/>
          <p:nvPr/>
        </p:nvSpPr>
        <p:spPr>
          <a:xfrm>
            <a:off x="1623517" y="6204503"/>
            <a:ext cx="42047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ナミビア独立</a:t>
            </a:r>
          </a:p>
        </p:txBody>
      </p:sp>
      <p:sp>
        <p:nvSpPr>
          <p:cNvPr id="279" name="テキスト ボックス 278">
            <a:extLst>
              <a:ext uri="{FF2B5EF4-FFF2-40B4-BE49-F238E27FC236}">
                <a16:creationId xmlns:a16="http://schemas.microsoft.com/office/drawing/2014/main" id="{C86051A8-1B6C-0462-1C68-730CE625EB6D}"/>
              </a:ext>
            </a:extLst>
          </p:cNvPr>
          <p:cNvSpPr txBox="1"/>
          <p:nvPr/>
        </p:nvSpPr>
        <p:spPr>
          <a:xfrm>
            <a:off x="3440826" y="5312767"/>
            <a:ext cx="53429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アジア通貨危機</a:t>
            </a:r>
          </a:p>
        </p:txBody>
      </p:sp>
      <p:sp>
        <p:nvSpPr>
          <p:cNvPr id="280" name="テキスト ボックス 279">
            <a:extLst>
              <a:ext uri="{FF2B5EF4-FFF2-40B4-BE49-F238E27FC236}">
                <a16:creationId xmlns:a16="http://schemas.microsoft.com/office/drawing/2014/main" id="{3CC931A7-842A-5CD2-BEE8-0BF936A1C979}"/>
              </a:ext>
            </a:extLst>
          </p:cNvPr>
          <p:cNvSpPr txBox="1"/>
          <p:nvPr/>
        </p:nvSpPr>
        <p:spPr>
          <a:xfrm>
            <a:off x="3415258" y="7534093"/>
            <a:ext cx="39322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ﾌﾟﾘｳｽ発売</a:t>
            </a:r>
          </a:p>
        </p:txBody>
      </p:sp>
      <p:sp>
        <p:nvSpPr>
          <p:cNvPr id="281" name="テキスト ボックス 280">
            <a:extLst>
              <a:ext uri="{FF2B5EF4-FFF2-40B4-BE49-F238E27FC236}">
                <a16:creationId xmlns:a16="http://schemas.microsoft.com/office/drawing/2014/main" id="{354F7E6C-4DDB-5D0B-2A8B-D90C6F8B369F}"/>
              </a:ext>
            </a:extLst>
          </p:cNvPr>
          <p:cNvSpPr txBox="1"/>
          <p:nvPr/>
        </p:nvSpPr>
        <p:spPr>
          <a:xfrm>
            <a:off x="4065639" y="5832090"/>
            <a:ext cx="37399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コソボ紛争</a:t>
            </a:r>
          </a:p>
        </p:txBody>
      </p:sp>
      <p:sp>
        <p:nvSpPr>
          <p:cNvPr id="282" name="テキスト ボックス 281">
            <a:extLst>
              <a:ext uri="{FF2B5EF4-FFF2-40B4-BE49-F238E27FC236}">
                <a16:creationId xmlns:a16="http://schemas.microsoft.com/office/drawing/2014/main" id="{E8360C9D-0AD0-4A8D-4DCC-CBE8A672399F}"/>
              </a:ext>
            </a:extLst>
          </p:cNvPr>
          <p:cNvSpPr txBox="1"/>
          <p:nvPr/>
        </p:nvSpPr>
        <p:spPr>
          <a:xfrm>
            <a:off x="4367858" y="6395623"/>
            <a:ext cx="354756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九州沖縄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サミット</a:t>
            </a:r>
          </a:p>
        </p:txBody>
      </p:sp>
      <p:sp>
        <p:nvSpPr>
          <p:cNvPr id="283" name="テキスト ボックス 282">
            <a:extLst>
              <a:ext uri="{FF2B5EF4-FFF2-40B4-BE49-F238E27FC236}">
                <a16:creationId xmlns:a16="http://schemas.microsoft.com/office/drawing/2014/main" id="{A7CBB69E-0980-5FAC-98D6-EDE7759FE28C}"/>
              </a:ext>
            </a:extLst>
          </p:cNvPr>
          <p:cNvSpPr txBox="1"/>
          <p:nvPr/>
        </p:nvSpPr>
        <p:spPr>
          <a:xfrm>
            <a:off x="4632670" y="6465311"/>
            <a:ext cx="38681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>
                <a:latin typeface="Meiryo UI" panose="020B0604030504040204" pitchFamily="50" charset="-128"/>
                <a:ea typeface="Meiryo UI" panose="020B0604030504040204" pitchFamily="50" charset="-128"/>
              </a:rPr>
              <a:t>Windows</a:t>
            </a:r>
            <a:br>
              <a:rPr kumimoji="1" lang="en-US" altLang="ja-JP" sz="60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kumimoji="1" lang="en-US" altLang="ja-JP" sz="600">
                <a:latin typeface="Meiryo UI" panose="020B0604030504040204" pitchFamily="50" charset="-128"/>
                <a:ea typeface="Meiryo UI" panose="020B0604030504040204" pitchFamily="50" charset="-128"/>
              </a:rPr>
              <a:t>XP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84" name="テキスト ボックス 283">
            <a:extLst>
              <a:ext uri="{FF2B5EF4-FFF2-40B4-BE49-F238E27FC236}">
                <a16:creationId xmlns:a16="http://schemas.microsoft.com/office/drawing/2014/main" id="{F3B4708F-88F5-E1DA-818B-309C9921E750}"/>
              </a:ext>
            </a:extLst>
          </p:cNvPr>
          <p:cNvSpPr txBox="1"/>
          <p:nvPr/>
        </p:nvSpPr>
        <p:spPr>
          <a:xfrm>
            <a:off x="4848588" y="5276581"/>
            <a:ext cx="47017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東ﾃｨﾓｰﾙ独立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85" name="テキスト ボックス 284">
            <a:extLst>
              <a:ext uri="{FF2B5EF4-FFF2-40B4-BE49-F238E27FC236}">
                <a16:creationId xmlns:a16="http://schemas.microsoft.com/office/drawing/2014/main" id="{BF4CED8C-51E5-1988-8900-E1CABD1115E6}"/>
              </a:ext>
            </a:extLst>
          </p:cNvPr>
          <p:cNvSpPr txBox="1"/>
          <p:nvPr/>
        </p:nvSpPr>
        <p:spPr>
          <a:xfrm>
            <a:off x="7096854" y="7258752"/>
            <a:ext cx="293842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はやぶさ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帰還</a:t>
            </a:r>
          </a:p>
        </p:txBody>
      </p:sp>
      <p:sp>
        <p:nvSpPr>
          <p:cNvPr id="286" name="テキスト ボックス 285">
            <a:extLst>
              <a:ext uri="{FF2B5EF4-FFF2-40B4-BE49-F238E27FC236}">
                <a16:creationId xmlns:a16="http://schemas.microsoft.com/office/drawing/2014/main" id="{CB3E4790-9B06-374E-351E-DB2DDB006EC0}"/>
              </a:ext>
            </a:extLst>
          </p:cNvPr>
          <p:cNvSpPr txBox="1"/>
          <p:nvPr/>
        </p:nvSpPr>
        <p:spPr>
          <a:xfrm>
            <a:off x="8277230" y="6924389"/>
            <a:ext cx="22651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デング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熱</a:t>
            </a:r>
          </a:p>
        </p:txBody>
      </p:sp>
      <p:sp>
        <p:nvSpPr>
          <p:cNvPr id="287" name="テキスト ボックス 286">
            <a:extLst>
              <a:ext uri="{FF2B5EF4-FFF2-40B4-BE49-F238E27FC236}">
                <a16:creationId xmlns:a16="http://schemas.microsoft.com/office/drawing/2014/main" id="{4612FB82-C370-9E35-547D-5431008266A7}"/>
              </a:ext>
            </a:extLst>
          </p:cNvPr>
          <p:cNvSpPr txBox="1"/>
          <p:nvPr/>
        </p:nvSpPr>
        <p:spPr>
          <a:xfrm>
            <a:off x="9075533" y="5649920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韓文在寅大統領</a:t>
            </a:r>
          </a:p>
        </p:txBody>
      </p:sp>
      <p:sp>
        <p:nvSpPr>
          <p:cNvPr id="288" name="テキスト ボックス 287">
            <a:extLst>
              <a:ext uri="{FF2B5EF4-FFF2-40B4-BE49-F238E27FC236}">
                <a16:creationId xmlns:a16="http://schemas.microsoft.com/office/drawing/2014/main" id="{E840B85E-2AAD-F270-CAA2-912A700DB6DC}"/>
              </a:ext>
            </a:extLst>
          </p:cNvPr>
          <p:cNvSpPr txBox="1"/>
          <p:nvPr/>
        </p:nvSpPr>
        <p:spPr>
          <a:xfrm>
            <a:off x="10202664" y="6465314"/>
            <a:ext cx="50864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Windows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11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89" name="テキスト ボックス 288">
            <a:extLst>
              <a:ext uri="{FF2B5EF4-FFF2-40B4-BE49-F238E27FC236}">
                <a16:creationId xmlns:a16="http://schemas.microsoft.com/office/drawing/2014/main" id="{F2FFE4DA-D128-9AF3-B83B-8595A1663382}"/>
              </a:ext>
            </a:extLst>
          </p:cNvPr>
          <p:cNvSpPr txBox="1"/>
          <p:nvPr/>
        </p:nvSpPr>
        <p:spPr>
          <a:xfrm>
            <a:off x="8634642" y="7918729"/>
            <a:ext cx="40605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マイナカード</a:t>
            </a:r>
          </a:p>
        </p:txBody>
      </p:sp>
      <p:sp>
        <p:nvSpPr>
          <p:cNvPr id="290" name="テキスト ボックス 289">
            <a:extLst>
              <a:ext uri="{FF2B5EF4-FFF2-40B4-BE49-F238E27FC236}">
                <a16:creationId xmlns:a16="http://schemas.microsoft.com/office/drawing/2014/main" id="{54B56027-E5A5-EC35-A360-418DB3397413}"/>
              </a:ext>
            </a:extLst>
          </p:cNvPr>
          <p:cNvSpPr txBox="1"/>
          <p:nvPr/>
        </p:nvSpPr>
        <p:spPr>
          <a:xfrm>
            <a:off x="9744611" y="7693330"/>
            <a:ext cx="45414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消費税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10%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18" name="テキスト ボックス 417">
            <a:extLst>
              <a:ext uri="{FF2B5EF4-FFF2-40B4-BE49-F238E27FC236}">
                <a16:creationId xmlns:a16="http://schemas.microsoft.com/office/drawing/2014/main" id="{98221BE7-0845-3583-401A-722504090759}"/>
              </a:ext>
            </a:extLst>
          </p:cNvPr>
          <p:cNvSpPr txBox="1"/>
          <p:nvPr/>
        </p:nvSpPr>
        <p:spPr>
          <a:xfrm>
            <a:off x="9563164" y="6465314"/>
            <a:ext cx="45414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コロナウイルス</a:t>
            </a:r>
          </a:p>
        </p:txBody>
      </p:sp>
      <p:sp>
        <p:nvSpPr>
          <p:cNvPr id="419" name="テキスト ボックス 418">
            <a:extLst>
              <a:ext uri="{FF2B5EF4-FFF2-40B4-BE49-F238E27FC236}">
                <a16:creationId xmlns:a16="http://schemas.microsoft.com/office/drawing/2014/main" id="{254ED42A-1955-07FA-D381-9D09474005E6}"/>
              </a:ext>
            </a:extLst>
          </p:cNvPr>
          <p:cNvSpPr txBox="1"/>
          <p:nvPr/>
        </p:nvSpPr>
        <p:spPr>
          <a:xfrm>
            <a:off x="10302513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東京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0" name="テキスト ボックス 419">
            <a:extLst>
              <a:ext uri="{FF2B5EF4-FFF2-40B4-BE49-F238E27FC236}">
                <a16:creationId xmlns:a16="http://schemas.microsoft.com/office/drawing/2014/main" id="{3F6E32DF-DACE-B288-2409-5901864E3429}"/>
              </a:ext>
            </a:extLst>
          </p:cNvPr>
          <p:cNvSpPr txBox="1"/>
          <p:nvPr/>
        </p:nvSpPr>
        <p:spPr>
          <a:xfrm>
            <a:off x="10637477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北京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2" name="テキスト ボックス 421">
            <a:extLst>
              <a:ext uri="{FF2B5EF4-FFF2-40B4-BE49-F238E27FC236}">
                <a16:creationId xmlns:a16="http://schemas.microsoft.com/office/drawing/2014/main" id="{C25A48FB-759A-5A3C-F2E0-0451D361B19F}"/>
              </a:ext>
            </a:extLst>
          </p:cNvPr>
          <p:cNvSpPr txBox="1"/>
          <p:nvPr/>
        </p:nvSpPr>
        <p:spPr>
          <a:xfrm>
            <a:off x="11113728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パリ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3" name="テキスト ボックス 422">
            <a:extLst>
              <a:ext uri="{FF2B5EF4-FFF2-40B4-BE49-F238E27FC236}">
                <a16:creationId xmlns:a16="http://schemas.microsoft.com/office/drawing/2014/main" id="{D78D5143-6599-6AEF-93A5-0954FD727926}"/>
              </a:ext>
            </a:extLst>
          </p:cNvPr>
          <p:cNvSpPr txBox="1"/>
          <p:nvPr/>
        </p:nvSpPr>
        <p:spPr>
          <a:xfrm>
            <a:off x="12186881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ﾛｻﾝｾﾞﾙｽ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4" name="テキスト ボックス 423">
            <a:extLst>
              <a:ext uri="{FF2B5EF4-FFF2-40B4-BE49-F238E27FC236}">
                <a16:creationId xmlns:a16="http://schemas.microsoft.com/office/drawing/2014/main" id="{DD40E5D3-B7D7-735C-876A-D3727BC1CFD7}"/>
              </a:ext>
            </a:extLst>
          </p:cNvPr>
          <p:cNvSpPr txBox="1"/>
          <p:nvPr/>
        </p:nvSpPr>
        <p:spPr>
          <a:xfrm>
            <a:off x="11659829" y="6188155"/>
            <a:ext cx="316283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ミラノ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ｵﾘﾝﾋﾟｯｸ</a:t>
            </a:r>
          </a:p>
        </p:txBody>
      </p:sp>
      <p:sp>
        <p:nvSpPr>
          <p:cNvPr id="425" name="テキスト ボックス 424">
            <a:extLst>
              <a:ext uri="{FF2B5EF4-FFF2-40B4-BE49-F238E27FC236}">
                <a16:creationId xmlns:a16="http://schemas.microsoft.com/office/drawing/2014/main" id="{AF2EFB5A-FFD1-36D3-9B3D-CF32DBA98EA6}"/>
              </a:ext>
            </a:extLst>
          </p:cNvPr>
          <p:cNvSpPr txBox="1"/>
          <p:nvPr/>
        </p:nvSpPr>
        <p:spPr>
          <a:xfrm>
            <a:off x="10567679" y="5929230"/>
            <a:ext cx="393227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ロシア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ｳｸﾗｲﾅ侵攻</a:t>
            </a:r>
          </a:p>
        </p:txBody>
      </p:sp>
      <p:sp>
        <p:nvSpPr>
          <p:cNvPr id="426" name="テキスト ボックス 425">
            <a:extLst>
              <a:ext uri="{FF2B5EF4-FFF2-40B4-BE49-F238E27FC236}">
                <a16:creationId xmlns:a16="http://schemas.microsoft.com/office/drawing/2014/main" id="{F5FE50BD-BA8C-153C-70A3-9C53712007E8}"/>
              </a:ext>
            </a:extLst>
          </p:cNvPr>
          <p:cNvSpPr txBox="1"/>
          <p:nvPr/>
        </p:nvSpPr>
        <p:spPr>
          <a:xfrm>
            <a:off x="10028969" y="6948122"/>
            <a:ext cx="34353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PS5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427" name="テキスト ボックス 426">
            <a:extLst>
              <a:ext uri="{FF2B5EF4-FFF2-40B4-BE49-F238E27FC236}">
                <a16:creationId xmlns:a16="http://schemas.microsoft.com/office/drawing/2014/main" id="{D94E41EF-F725-0788-20EF-E3495A7FFE96}"/>
              </a:ext>
            </a:extLst>
          </p:cNvPr>
          <p:cNvSpPr txBox="1"/>
          <p:nvPr/>
        </p:nvSpPr>
        <p:spPr>
          <a:xfrm>
            <a:off x="8871973" y="6967172"/>
            <a:ext cx="44772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Switch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発売</a:t>
            </a:r>
          </a:p>
        </p:txBody>
      </p:sp>
      <p:sp>
        <p:nvSpPr>
          <p:cNvPr id="428" name="テキスト ボックス 427">
            <a:extLst>
              <a:ext uri="{FF2B5EF4-FFF2-40B4-BE49-F238E27FC236}">
                <a16:creationId xmlns:a16="http://schemas.microsoft.com/office/drawing/2014/main" id="{8C471B18-698B-B8AC-9C8B-2047295BC4D4}"/>
              </a:ext>
            </a:extLst>
          </p:cNvPr>
          <p:cNvSpPr txBox="1"/>
          <p:nvPr/>
        </p:nvSpPr>
        <p:spPr>
          <a:xfrm>
            <a:off x="8639961" y="7268506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熊本地震</a:t>
            </a:r>
          </a:p>
        </p:txBody>
      </p:sp>
      <p:sp>
        <p:nvSpPr>
          <p:cNvPr id="429" name="テキスト ボックス 428">
            <a:extLst>
              <a:ext uri="{FF2B5EF4-FFF2-40B4-BE49-F238E27FC236}">
                <a16:creationId xmlns:a16="http://schemas.microsoft.com/office/drawing/2014/main" id="{4ABF1604-C9F6-AA79-88B8-4CA989238CA5}"/>
              </a:ext>
            </a:extLst>
          </p:cNvPr>
          <p:cNvSpPr txBox="1"/>
          <p:nvPr/>
        </p:nvSpPr>
        <p:spPr>
          <a:xfrm>
            <a:off x="11084711" y="7268506"/>
            <a:ext cx="35475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能登半島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地震</a:t>
            </a:r>
          </a:p>
        </p:txBody>
      </p:sp>
      <p:sp>
        <p:nvSpPr>
          <p:cNvPr id="430" name="テキスト ボックス 429">
            <a:extLst>
              <a:ext uri="{FF2B5EF4-FFF2-40B4-BE49-F238E27FC236}">
                <a16:creationId xmlns:a16="http://schemas.microsoft.com/office/drawing/2014/main" id="{089E081C-0AE0-12EA-DAD9-9B12CDA8B6E9}"/>
              </a:ext>
            </a:extLst>
          </p:cNvPr>
          <p:cNvSpPr txBox="1"/>
          <p:nvPr/>
        </p:nvSpPr>
        <p:spPr>
          <a:xfrm>
            <a:off x="10818205" y="7020091"/>
            <a:ext cx="338725" cy="231644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インボイス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制度</a:t>
            </a:r>
          </a:p>
        </p:txBody>
      </p:sp>
      <p:sp>
        <p:nvSpPr>
          <p:cNvPr id="431" name="テキスト ボックス 430">
            <a:extLst>
              <a:ext uri="{FF2B5EF4-FFF2-40B4-BE49-F238E27FC236}">
                <a16:creationId xmlns:a16="http://schemas.microsoft.com/office/drawing/2014/main" id="{B667FD70-F610-98D6-9CFE-FCB68A498285}"/>
              </a:ext>
            </a:extLst>
          </p:cNvPr>
          <p:cNvSpPr txBox="1"/>
          <p:nvPr/>
        </p:nvSpPr>
        <p:spPr>
          <a:xfrm>
            <a:off x="10212923" y="5261118"/>
            <a:ext cx="59680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米バイデン大統領</a:t>
            </a:r>
          </a:p>
        </p:txBody>
      </p:sp>
      <p:sp>
        <p:nvSpPr>
          <p:cNvPr id="432" name="テキスト ボックス 431">
            <a:extLst>
              <a:ext uri="{FF2B5EF4-FFF2-40B4-BE49-F238E27FC236}">
                <a16:creationId xmlns:a16="http://schemas.microsoft.com/office/drawing/2014/main" id="{6AC28D1B-B250-09AD-DEF6-81F3A5BA6633}"/>
              </a:ext>
            </a:extLst>
          </p:cNvPr>
          <p:cNvSpPr txBox="1"/>
          <p:nvPr/>
        </p:nvSpPr>
        <p:spPr>
          <a:xfrm>
            <a:off x="10153147" y="5497225"/>
            <a:ext cx="54871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英チャールズ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世</a:t>
            </a:r>
          </a:p>
        </p:txBody>
      </p:sp>
      <p:sp>
        <p:nvSpPr>
          <p:cNvPr id="433" name="テキスト ボックス 432">
            <a:extLst>
              <a:ext uri="{FF2B5EF4-FFF2-40B4-BE49-F238E27FC236}">
                <a16:creationId xmlns:a16="http://schemas.microsoft.com/office/drawing/2014/main" id="{52DE8A23-9E74-A636-88C2-1399C6F0C80F}"/>
              </a:ext>
            </a:extLst>
          </p:cNvPr>
          <p:cNvSpPr txBox="1"/>
          <p:nvPr/>
        </p:nvSpPr>
        <p:spPr>
          <a:xfrm>
            <a:off x="10931436" y="5608709"/>
            <a:ext cx="982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X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4" name="テキスト ボックス 433">
            <a:extLst>
              <a:ext uri="{FF2B5EF4-FFF2-40B4-BE49-F238E27FC236}">
                <a16:creationId xmlns:a16="http://schemas.microsoft.com/office/drawing/2014/main" id="{D1367F21-A6B1-F8A9-2DEA-05769C4CB7ED}"/>
              </a:ext>
            </a:extLst>
          </p:cNvPr>
          <p:cNvSpPr txBox="1"/>
          <p:nvPr/>
        </p:nvSpPr>
        <p:spPr>
          <a:xfrm>
            <a:off x="10072323" y="7898748"/>
            <a:ext cx="22491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EV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車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5" name="テキスト ボックス 434">
            <a:extLst>
              <a:ext uri="{FF2B5EF4-FFF2-40B4-BE49-F238E27FC236}">
                <a16:creationId xmlns:a16="http://schemas.microsoft.com/office/drawing/2014/main" id="{BC471336-ED36-5AF7-6063-2D1FB2383F3E}"/>
              </a:ext>
            </a:extLst>
          </p:cNvPr>
          <p:cNvSpPr txBox="1"/>
          <p:nvPr/>
        </p:nvSpPr>
        <p:spPr>
          <a:xfrm>
            <a:off x="8703321" y="8566352"/>
            <a:ext cx="32910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君の名は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6" name="テキスト ボックス 435">
            <a:extLst>
              <a:ext uri="{FF2B5EF4-FFF2-40B4-BE49-F238E27FC236}">
                <a16:creationId xmlns:a16="http://schemas.microsoft.com/office/drawing/2014/main" id="{708B99C4-DA42-BA5A-E791-C8B0898E2B2B}"/>
              </a:ext>
            </a:extLst>
          </p:cNvPr>
          <p:cNvSpPr txBox="1"/>
          <p:nvPr/>
        </p:nvSpPr>
        <p:spPr>
          <a:xfrm>
            <a:off x="10278911" y="6763594"/>
            <a:ext cx="34513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新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500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円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7" name="テキスト ボックス 436">
            <a:extLst>
              <a:ext uri="{FF2B5EF4-FFF2-40B4-BE49-F238E27FC236}">
                <a16:creationId xmlns:a16="http://schemas.microsoft.com/office/drawing/2014/main" id="{042FD495-16FE-4522-DE4E-23A63523C9E2}"/>
              </a:ext>
            </a:extLst>
          </p:cNvPr>
          <p:cNvSpPr txBox="1"/>
          <p:nvPr/>
        </p:nvSpPr>
        <p:spPr>
          <a:xfrm>
            <a:off x="11231208" y="6603287"/>
            <a:ext cx="27781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新紙幣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8" name="テキスト ボックス 437">
            <a:extLst>
              <a:ext uri="{FF2B5EF4-FFF2-40B4-BE49-F238E27FC236}">
                <a16:creationId xmlns:a16="http://schemas.microsoft.com/office/drawing/2014/main" id="{C06F1C4B-6185-BC7B-8AB7-56E6079C0D51}"/>
              </a:ext>
            </a:extLst>
          </p:cNvPr>
          <p:cNvSpPr txBox="1"/>
          <p:nvPr/>
        </p:nvSpPr>
        <p:spPr>
          <a:xfrm>
            <a:off x="10394535" y="7715868"/>
            <a:ext cx="66253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安倍晋三銃撃事件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39" name="テキスト ボックス 438">
            <a:extLst>
              <a:ext uri="{FF2B5EF4-FFF2-40B4-BE49-F238E27FC236}">
                <a16:creationId xmlns:a16="http://schemas.microsoft.com/office/drawing/2014/main" id="{D767439C-32FF-7CA6-A444-8CFE93B4365F}"/>
              </a:ext>
            </a:extLst>
          </p:cNvPr>
          <p:cNvSpPr txBox="1"/>
          <p:nvPr/>
        </p:nvSpPr>
        <p:spPr>
          <a:xfrm>
            <a:off x="10584663" y="7555848"/>
            <a:ext cx="73947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電子帳簿保存法改正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0" name="テキスト ボックス 439">
            <a:extLst>
              <a:ext uri="{FF2B5EF4-FFF2-40B4-BE49-F238E27FC236}">
                <a16:creationId xmlns:a16="http://schemas.microsoft.com/office/drawing/2014/main" id="{FDB2445D-C140-B9FE-559D-9A732245BED4}"/>
              </a:ext>
            </a:extLst>
          </p:cNvPr>
          <p:cNvSpPr txBox="1"/>
          <p:nvPr/>
        </p:nvSpPr>
        <p:spPr>
          <a:xfrm>
            <a:off x="10274102" y="7243654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岸田内閣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1" name="テキスト ボックス 440">
            <a:extLst>
              <a:ext uri="{FF2B5EF4-FFF2-40B4-BE49-F238E27FC236}">
                <a16:creationId xmlns:a16="http://schemas.microsoft.com/office/drawing/2014/main" id="{C217AC08-20F5-E61D-0E85-B6A88DDD404A}"/>
              </a:ext>
            </a:extLst>
          </p:cNvPr>
          <p:cNvSpPr txBox="1"/>
          <p:nvPr/>
        </p:nvSpPr>
        <p:spPr>
          <a:xfrm>
            <a:off x="10799509" y="7921608"/>
            <a:ext cx="43169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ｴｽｺﾝﾌｨｰﾙﾄﾞ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2" name="テキスト ボックス 441">
            <a:extLst>
              <a:ext uri="{FF2B5EF4-FFF2-40B4-BE49-F238E27FC236}">
                <a16:creationId xmlns:a16="http://schemas.microsoft.com/office/drawing/2014/main" id="{92A78A95-C2E9-478C-ABD5-888B451DD92C}"/>
              </a:ext>
            </a:extLst>
          </p:cNvPr>
          <p:cNvSpPr txBox="1"/>
          <p:nvPr/>
        </p:nvSpPr>
        <p:spPr>
          <a:xfrm>
            <a:off x="9679302" y="8470161"/>
            <a:ext cx="23933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ﾃﾚﾜｰｸ</a:t>
            </a:r>
          </a:p>
        </p:txBody>
      </p:sp>
      <p:sp>
        <p:nvSpPr>
          <p:cNvPr id="443" name="テキスト ボックス 442">
            <a:extLst>
              <a:ext uri="{FF2B5EF4-FFF2-40B4-BE49-F238E27FC236}">
                <a16:creationId xmlns:a16="http://schemas.microsoft.com/office/drawing/2014/main" id="{A9B47198-18F3-6DC7-7103-8007C23F11B2}"/>
              </a:ext>
            </a:extLst>
          </p:cNvPr>
          <p:cNvSpPr txBox="1"/>
          <p:nvPr/>
        </p:nvSpPr>
        <p:spPr>
          <a:xfrm>
            <a:off x="10833173" y="8980701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阪神優勝</a:t>
            </a:r>
          </a:p>
        </p:txBody>
      </p:sp>
      <p:sp>
        <p:nvSpPr>
          <p:cNvPr id="444" name="テキスト ボックス 443">
            <a:extLst>
              <a:ext uri="{FF2B5EF4-FFF2-40B4-BE49-F238E27FC236}">
                <a16:creationId xmlns:a16="http://schemas.microsoft.com/office/drawing/2014/main" id="{5D28DC76-2751-EF09-178E-CF607E4A0285}"/>
              </a:ext>
            </a:extLst>
          </p:cNvPr>
          <p:cNvSpPr txBox="1"/>
          <p:nvPr/>
        </p:nvSpPr>
        <p:spPr>
          <a:xfrm>
            <a:off x="10116913" y="8238791"/>
            <a:ext cx="1511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5G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5" name="テキスト ボックス 444">
            <a:extLst>
              <a:ext uri="{FF2B5EF4-FFF2-40B4-BE49-F238E27FC236}">
                <a16:creationId xmlns:a16="http://schemas.microsoft.com/office/drawing/2014/main" id="{CA763EAB-B705-F428-5975-940BF089C5B2}"/>
              </a:ext>
            </a:extLst>
          </p:cNvPr>
          <p:cNvSpPr txBox="1"/>
          <p:nvPr/>
        </p:nvSpPr>
        <p:spPr>
          <a:xfrm>
            <a:off x="8493853" y="8292131"/>
            <a:ext cx="15117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4G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46" name="テキスト ボックス 445">
            <a:extLst>
              <a:ext uri="{FF2B5EF4-FFF2-40B4-BE49-F238E27FC236}">
                <a16:creationId xmlns:a16="http://schemas.microsoft.com/office/drawing/2014/main" id="{B8FE710E-4D46-2E82-11F3-3D5066A8D5B0}"/>
              </a:ext>
            </a:extLst>
          </p:cNvPr>
          <p:cNvSpPr txBox="1"/>
          <p:nvPr/>
        </p:nvSpPr>
        <p:spPr>
          <a:xfrm>
            <a:off x="10730581" y="5776830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ｲｽﾗｴﾙ･ｶﾞｻﾞ戦争</a:t>
            </a:r>
          </a:p>
        </p:txBody>
      </p:sp>
      <p:sp>
        <p:nvSpPr>
          <p:cNvPr id="447" name="テキスト ボックス 446">
            <a:extLst>
              <a:ext uri="{FF2B5EF4-FFF2-40B4-BE49-F238E27FC236}">
                <a16:creationId xmlns:a16="http://schemas.microsoft.com/office/drawing/2014/main" id="{A03F96AF-058F-AB8D-48A0-7DD4820116B6}"/>
              </a:ext>
            </a:extLst>
          </p:cNvPr>
          <p:cNvSpPr txBox="1"/>
          <p:nvPr/>
        </p:nvSpPr>
        <p:spPr>
          <a:xfrm>
            <a:off x="9671310" y="8660661"/>
            <a:ext cx="31628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ｺﾛﾅﾜｸﾁﾝ</a:t>
            </a:r>
          </a:p>
        </p:txBody>
      </p:sp>
      <p:sp>
        <p:nvSpPr>
          <p:cNvPr id="448" name="テキスト ボックス 447">
            <a:extLst>
              <a:ext uri="{FF2B5EF4-FFF2-40B4-BE49-F238E27FC236}">
                <a16:creationId xmlns:a16="http://schemas.microsoft.com/office/drawing/2014/main" id="{DE31CD06-A8CE-D941-F807-41A77DB54CC1}"/>
              </a:ext>
            </a:extLst>
          </p:cNvPr>
          <p:cNvSpPr txBox="1"/>
          <p:nvPr/>
        </p:nvSpPr>
        <p:spPr>
          <a:xfrm>
            <a:off x="10903782" y="8825531"/>
            <a:ext cx="16239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アレ</a:t>
            </a:r>
          </a:p>
        </p:txBody>
      </p:sp>
      <p:sp>
        <p:nvSpPr>
          <p:cNvPr id="449" name="テキスト ボックス 448">
            <a:extLst>
              <a:ext uri="{FF2B5EF4-FFF2-40B4-BE49-F238E27FC236}">
                <a16:creationId xmlns:a16="http://schemas.microsoft.com/office/drawing/2014/main" id="{9D68DB7B-85DE-252F-4B80-E4783DC84617}"/>
              </a:ext>
            </a:extLst>
          </p:cNvPr>
          <p:cNvSpPr txBox="1"/>
          <p:nvPr/>
        </p:nvSpPr>
        <p:spPr>
          <a:xfrm>
            <a:off x="9222519" y="7967241"/>
            <a:ext cx="28422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ペイペイ</a:t>
            </a:r>
          </a:p>
        </p:txBody>
      </p:sp>
      <p:sp>
        <p:nvSpPr>
          <p:cNvPr id="450" name="テキスト ボックス 449">
            <a:extLst>
              <a:ext uri="{FF2B5EF4-FFF2-40B4-BE49-F238E27FC236}">
                <a16:creationId xmlns:a16="http://schemas.microsoft.com/office/drawing/2014/main" id="{F5284691-EBB5-B94E-0241-B9F265DB421B}"/>
              </a:ext>
            </a:extLst>
          </p:cNvPr>
          <p:cNvSpPr txBox="1"/>
          <p:nvPr/>
        </p:nvSpPr>
        <p:spPr>
          <a:xfrm>
            <a:off x="10721453" y="5413700"/>
            <a:ext cx="585587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韓尹錫悦大統領</a:t>
            </a:r>
          </a:p>
        </p:txBody>
      </p:sp>
      <p:sp>
        <p:nvSpPr>
          <p:cNvPr id="451" name="テキスト ボックス 450">
            <a:extLst>
              <a:ext uri="{FF2B5EF4-FFF2-40B4-BE49-F238E27FC236}">
                <a16:creationId xmlns:a16="http://schemas.microsoft.com/office/drawing/2014/main" id="{1D1752F9-EEF2-6509-A775-22CB1736EC03}"/>
              </a:ext>
            </a:extLst>
          </p:cNvPr>
          <p:cNvSpPr txBox="1"/>
          <p:nvPr/>
        </p:nvSpPr>
        <p:spPr>
          <a:xfrm>
            <a:off x="10730841" y="6433195"/>
            <a:ext cx="51345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G7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広島サミット</a:t>
            </a:r>
          </a:p>
        </p:txBody>
      </p:sp>
      <p:sp>
        <p:nvSpPr>
          <p:cNvPr id="452" name="テキスト ボックス 451">
            <a:extLst>
              <a:ext uri="{FF2B5EF4-FFF2-40B4-BE49-F238E27FC236}">
                <a16:creationId xmlns:a16="http://schemas.microsoft.com/office/drawing/2014/main" id="{6D37DF66-D1E1-C69B-27BF-729F94DE26B3}"/>
              </a:ext>
            </a:extLst>
          </p:cNvPr>
          <p:cNvSpPr txBox="1"/>
          <p:nvPr/>
        </p:nvSpPr>
        <p:spPr>
          <a:xfrm>
            <a:off x="10275399" y="8962691"/>
            <a:ext cx="33712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ジェンダー</a:t>
            </a:r>
          </a:p>
        </p:txBody>
      </p:sp>
      <p:sp>
        <p:nvSpPr>
          <p:cNvPr id="453" name="テキスト ボックス 452">
            <a:extLst>
              <a:ext uri="{FF2B5EF4-FFF2-40B4-BE49-F238E27FC236}">
                <a16:creationId xmlns:a16="http://schemas.microsoft.com/office/drawing/2014/main" id="{D1858B95-5E79-64AA-2847-5538C89360E0}"/>
              </a:ext>
            </a:extLst>
          </p:cNvPr>
          <p:cNvSpPr txBox="1"/>
          <p:nvPr/>
        </p:nvSpPr>
        <p:spPr>
          <a:xfrm>
            <a:off x="10326301" y="8406431"/>
            <a:ext cx="25055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Z</a:t>
            </a:r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世代</a:t>
            </a:r>
          </a:p>
        </p:txBody>
      </p:sp>
      <p:sp>
        <p:nvSpPr>
          <p:cNvPr id="454" name="テキスト ボックス 453">
            <a:extLst>
              <a:ext uri="{FF2B5EF4-FFF2-40B4-BE49-F238E27FC236}">
                <a16:creationId xmlns:a16="http://schemas.microsoft.com/office/drawing/2014/main" id="{9B36B3CD-2AAF-918E-B7BC-44177B64B1D7}"/>
              </a:ext>
            </a:extLst>
          </p:cNvPr>
          <p:cNvSpPr txBox="1"/>
          <p:nvPr/>
        </p:nvSpPr>
        <p:spPr>
          <a:xfrm>
            <a:off x="10260578" y="8596931"/>
            <a:ext cx="382006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ショータイム</a:t>
            </a:r>
          </a:p>
        </p:txBody>
      </p:sp>
      <p:sp>
        <p:nvSpPr>
          <p:cNvPr id="455" name="テキスト ボックス 454">
            <a:extLst>
              <a:ext uri="{FF2B5EF4-FFF2-40B4-BE49-F238E27FC236}">
                <a16:creationId xmlns:a16="http://schemas.microsoft.com/office/drawing/2014/main" id="{3F0FE6FA-4A42-7C35-39F3-23D9FA7F5B7E}"/>
              </a:ext>
            </a:extLst>
          </p:cNvPr>
          <p:cNvSpPr txBox="1"/>
          <p:nvPr/>
        </p:nvSpPr>
        <p:spPr>
          <a:xfrm>
            <a:off x="10579373" y="8825531"/>
            <a:ext cx="27781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村神様</a:t>
            </a:r>
          </a:p>
        </p:txBody>
      </p:sp>
      <p:sp>
        <p:nvSpPr>
          <p:cNvPr id="456" name="テキスト ボックス 455">
            <a:extLst>
              <a:ext uri="{FF2B5EF4-FFF2-40B4-BE49-F238E27FC236}">
                <a16:creationId xmlns:a16="http://schemas.microsoft.com/office/drawing/2014/main" id="{490D1F46-A16A-CAE6-7EDC-34E734599820}"/>
              </a:ext>
            </a:extLst>
          </p:cNvPr>
          <p:cNvSpPr txBox="1"/>
          <p:nvPr/>
        </p:nvSpPr>
        <p:spPr>
          <a:xfrm>
            <a:off x="10793652" y="8102419"/>
            <a:ext cx="229722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キーウ</a:t>
            </a:r>
          </a:p>
        </p:txBody>
      </p:sp>
      <p:sp>
        <p:nvSpPr>
          <p:cNvPr id="457" name="テキスト ボックス 456">
            <a:extLst>
              <a:ext uri="{FF2B5EF4-FFF2-40B4-BE49-F238E27FC236}">
                <a16:creationId xmlns:a16="http://schemas.microsoft.com/office/drawing/2014/main" id="{180A3444-3F77-5CD1-6E77-64E7B9079210}"/>
              </a:ext>
            </a:extLst>
          </p:cNvPr>
          <p:cNvSpPr txBox="1"/>
          <p:nvPr/>
        </p:nvSpPr>
        <p:spPr>
          <a:xfrm>
            <a:off x="10827627" y="8284566"/>
            <a:ext cx="28422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生成</a:t>
            </a:r>
            <a:r>
              <a:rPr kumimoji="1" lang="en-US" altLang="ja-JP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AI</a:t>
            </a:r>
            <a:endParaRPr kumimoji="1" lang="ja-JP" altLang="en-US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58" name="テキスト ボックス 457">
            <a:extLst>
              <a:ext uri="{FF2B5EF4-FFF2-40B4-BE49-F238E27FC236}">
                <a16:creationId xmlns:a16="http://schemas.microsoft.com/office/drawing/2014/main" id="{A6508FCE-E65C-55E1-A157-53344DF6197A}"/>
              </a:ext>
            </a:extLst>
          </p:cNvPr>
          <p:cNvSpPr txBox="1"/>
          <p:nvPr/>
        </p:nvSpPr>
        <p:spPr>
          <a:xfrm>
            <a:off x="10773927" y="8453067"/>
            <a:ext cx="391624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ペッパーミル</a:t>
            </a:r>
          </a:p>
        </p:txBody>
      </p:sp>
      <p:sp>
        <p:nvSpPr>
          <p:cNvPr id="460" name="テキスト ボックス 459">
            <a:extLst>
              <a:ext uri="{FF2B5EF4-FFF2-40B4-BE49-F238E27FC236}">
                <a16:creationId xmlns:a16="http://schemas.microsoft.com/office/drawing/2014/main" id="{7CF054D5-48F3-16B3-1007-61E0D94FD401}"/>
              </a:ext>
            </a:extLst>
          </p:cNvPr>
          <p:cNvSpPr txBox="1"/>
          <p:nvPr/>
        </p:nvSpPr>
        <p:spPr>
          <a:xfrm>
            <a:off x="9781986" y="8058681"/>
            <a:ext cx="277811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給付金</a:t>
            </a:r>
          </a:p>
        </p:txBody>
      </p:sp>
      <p:sp>
        <p:nvSpPr>
          <p:cNvPr id="461" name="テキスト ボックス 460">
            <a:extLst>
              <a:ext uri="{FF2B5EF4-FFF2-40B4-BE49-F238E27FC236}">
                <a16:creationId xmlns:a16="http://schemas.microsoft.com/office/drawing/2014/main" id="{75B715CF-8064-6A86-4862-64673C77D31D}"/>
              </a:ext>
            </a:extLst>
          </p:cNvPr>
          <p:cNvSpPr txBox="1"/>
          <p:nvPr/>
        </p:nvSpPr>
        <p:spPr>
          <a:xfrm>
            <a:off x="10331910" y="8116871"/>
            <a:ext cx="239339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ウマ娘</a:t>
            </a:r>
          </a:p>
        </p:txBody>
      </p:sp>
      <p:sp>
        <p:nvSpPr>
          <p:cNvPr id="462" name="テキスト ボックス 461">
            <a:extLst>
              <a:ext uri="{FF2B5EF4-FFF2-40B4-BE49-F238E27FC236}">
                <a16:creationId xmlns:a16="http://schemas.microsoft.com/office/drawing/2014/main" id="{EABBBA6F-43C7-EC40-3F8B-DB9FE951BB7C}"/>
              </a:ext>
            </a:extLst>
          </p:cNvPr>
          <p:cNvSpPr txBox="1"/>
          <p:nvPr/>
        </p:nvSpPr>
        <p:spPr>
          <a:xfrm>
            <a:off x="10396122" y="7956851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ﾏｲﾅﾎﾟｲﾝﾄ</a:t>
            </a:r>
          </a:p>
        </p:txBody>
      </p:sp>
      <p:sp>
        <p:nvSpPr>
          <p:cNvPr id="463" name="テキスト ボックス 462">
            <a:extLst>
              <a:ext uri="{FF2B5EF4-FFF2-40B4-BE49-F238E27FC236}">
                <a16:creationId xmlns:a16="http://schemas.microsoft.com/office/drawing/2014/main" id="{974D52E2-39FF-D167-C2F3-05555E42E5AA}"/>
              </a:ext>
            </a:extLst>
          </p:cNvPr>
          <p:cNvSpPr txBox="1"/>
          <p:nvPr/>
        </p:nvSpPr>
        <p:spPr>
          <a:xfrm>
            <a:off x="8516012" y="7514869"/>
            <a:ext cx="612838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都民ファーストの会</a:t>
            </a:r>
          </a:p>
        </p:txBody>
      </p:sp>
      <p:sp>
        <p:nvSpPr>
          <p:cNvPr id="464" name="テキスト ボックス 463">
            <a:extLst>
              <a:ext uri="{FF2B5EF4-FFF2-40B4-BE49-F238E27FC236}">
                <a16:creationId xmlns:a16="http://schemas.microsoft.com/office/drawing/2014/main" id="{D5C5D3E4-179A-B10C-9F03-3D85677110B9}"/>
              </a:ext>
            </a:extLst>
          </p:cNvPr>
          <p:cNvSpPr txBox="1"/>
          <p:nvPr/>
        </p:nvSpPr>
        <p:spPr>
          <a:xfrm>
            <a:off x="9934068" y="8863631"/>
            <a:ext cx="24254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ポイ活</a:t>
            </a:r>
          </a:p>
        </p:txBody>
      </p:sp>
      <p:sp>
        <p:nvSpPr>
          <p:cNvPr id="465" name="テキスト ボックス 464">
            <a:extLst>
              <a:ext uri="{FF2B5EF4-FFF2-40B4-BE49-F238E27FC236}">
                <a16:creationId xmlns:a16="http://schemas.microsoft.com/office/drawing/2014/main" id="{356F5030-30D4-6036-B292-DB5D1CC62065}"/>
              </a:ext>
            </a:extLst>
          </p:cNvPr>
          <p:cNvSpPr txBox="1"/>
          <p:nvPr/>
        </p:nvSpPr>
        <p:spPr>
          <a:xfrm>
            <a:off x="9575010" y="6780482"/>
            <a:ext cx="428493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令和へ移行</a:t>
            </a:r>
          </a:p>
        </p:txBody>
      </p:sp>
      <p:sp>
        <p:nvSpPr>
          <p:cNvPr id="466" name="テキスト ボックス 465">
            <a:extLst>
              <a:ext uri="{FF2B5EF4-FFF2-40B4-BE49-F238E27FC236}">
                <a16:creationId xmlns:a16="http://schemas.microsoft.com/office/drawing/2014/main" id="{DC15C0F2-FE73-27B5-4209-F7FED8406DC1}"/>
              </a:ext>
            </a:extLst>
          </p:cNvPr>
          <p:cNvSpPr txBox="1"/>
          <p:nvPr/>
        </p:nvSpPr>
        <p:spPr>
          <a:xfrm>
            <a:off x="11360376" y="6847127"/>
            <a:ext cx="354755" cy="139311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  <a:effectLst>
            <a:outerShdw dist="12700" dir="3000000" algn="ctr" rotWithShape="0">
              <a:schemeClr val="tx1"/>
            </a:outerShdw>
          </a:effectLst>
        </p:spPr>
        <p:txBody>
          <a:bodyPr wrap="none" lIns="23262" tIns="23262" rIns="23262" bIns="23262" rtlCol="0">
            <a:spAutoFit/>
          </a:bodyPr>
          <a:lstStyle/>
          <a:p>
            <a:pPr algn="ctr"/>
            <a:r>
              <a:rPr kumimoji="1" lang="ja-JP" altLang="en-US" sz="600" dirty="0">
                <a:latin typeface="Meiryo UI" panose="020B0604030504040204" pitchFamily="50" charset="-128"/>
                <a:ea typeface="Meiryo UI" panose="020B0604030504040204" pitchFamily="50" charset="-128"/>
              </a:rPr>
              <a:t>大阪万博</a:t>
            </a:r>
            <a:endParaRPr kumimoji="1" lang="en-US" altLang="ja-JP" sz="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AF9FDBC-5341-2755-D714-0FB4137FDFEF}"/>
              </a:ext>
            </a:extLst>
          </p:cNvPr>
          <p:cNvSpPr txBox="1"/>
          <p:nvPr/>
        </p:nvSpPr>
        <p:spPr>
          <a:xfrm>
            <a:off x="307345" y="219684"/>
            <a:ext cx="377539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自分史（平成元年～令和〇年）</a:t>
            </a:r>
          </a:p>
        </p:txBody>
      </p:sp>
    </p:spTree>
    <p:extLst>
      <p:ext uri="{BB962C8B-B14F-4D97-AF65-F5344CB8AC3E}">
        <p14:creationId xmlns:p14="http://schemas.microsoft.com/office/powerpoint/2010/main" val="23611775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2013 - 2022 テーマ">
  <a:themeElements>
    <a:clrScheme name="Office 2013 - 2022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2013 - 2022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2013 - 2022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23623</TotalTime>
  <Words>1944</Words>
  <Application>Microsoft Office PowerPoint</Application>
  <PresentationFormat>A3 297x420 mm</PresentationFormat>
  <Paragraphs>1320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Meiryo UI</vt:lpstr>
      <vt:lpstr>ＭＳ Ｐゴシック</vt:lpstr>
      <vt:lpstr>ＭＳ ゴシック</vt:lpstr>
      <vt:lpstr>メイリオ</vt:lpstr>
      <vt:lpstr>Arial</vt:lpstr>
      <vt:lpstr>Calibri</vt:lpstr>
      <vt:lpstr>Calibri Light</vt:lpstr>
      <vt:lpstr>Office 2013 - 2022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pptx961_社史、自分史作成テンプレート</dc:title>
  <dc:subject>pptx961_社史、自分史作成テンプレート</dc:subject>
  <dc:creator>でじけろお</dc:creator>
  <cp:revision>2</cp:revision>
  <dcterms:created xsi:type="dcterms:W3CDTF">2018-05-20T00:31:01Z</dcterms:created>
  <dcterms:modified xsi:type="dcterms:W3CDTF">2024-07-11T02:26:45Z</dcterms:modified>
  <cp:version>1</cp:version>
</cp:coreProperties>
</file>

<file path=docProps/thumbnail.jpeg>
</file>